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Lst>
  <p:notesMasterIdLst>
    <p:notesMasterId r:id="rId26"/>
  </p:notesMasterIdLst>
  <p:sldIdLst>
    <p:sldId id="256" r:id="rId2"/>
    <p:sldId id="265" r:id="rId3"/>
    <p:sldId id="268" r:id="rId4"/>
    <p:sldId id="267" r:id="rId5"/>
    <p:sldId id="257" r:id="rId6"/>
    <p:sldId id="271" r:id="rId7"/>
    <p:sldId id="290" r:id="rId8"/>
    <p:sldId id="270" r:id="rId9"/>
    <p:sldId id="275" r:id="rId10"/>
    <p:sldId id="269" r:id="rId11"/>
    <p:sldId id="274" r:id="rId12"/>
    <p:sldId id="273" r:id="rId13"/>
    <p:sldId id="276" r:id="rId14"/>
    <p:sldId id="281" r:id="rId15"/>
    <p:sldId id="282" r:id="rId16"/>
    <p:sldId id="277" r:id="rId17"/>
    <p:sldId id="279" r:id="rId18"/>
    <p:sldId id="283" r:id="rId19"/>
    <p:sldId id="280" r:id="rId20"/>
    <p:sldId id="284" r:id="rId21"/>
    <p:sldId id="288" r:id="rId22"/>
    <p:sldId id="286" r:id="rId23"/>
    <p:sldId id="289" r:id="rId24"/>
    <p:sldId id="287" r:id="rId2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3" autoAdjust="0"/>
    <p:restoredTop sz="27648" autoAdjust="0"/>
  </p:normalViewPr>
  <p:slideViewPr>
    <p:cSldViewPr snapToGrid="0">
      <p:cViewPr varScale="1">
        <p:scale>
          <a:sx n="74" d="100"/>
          <a:sy n="74" d="100"/>
        </p:scale>
        <p:origin x="450" y="72"/>
      </p:cViewPr>
      <p:guideLst/>
    </p:cSldViewPr>
  </p:slideViewPr>
  <p:notesTextViewPr>
    <p:cViewPr>
      <p:scale>
        <a:sx n="1" d="1"/>
        <a:sy n="1" d="1"/>
      </p:scale>
      <p:origin x="0" y="0"/>
    </p:cViewPr>
  </p:notesTextViewPr>
  <p:sorterViewPr>
    <p:cViewPr varScale="1">
      <p:scale>
        <a:sx n="100" d="100"/>
        <a:sy n="100" d="100"/>
      </p:scale>
      <p:origin x="0" y="-67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4350D8-2F84-441B-AC4E-8F7AC2CBE17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3487FD1E-6046-4307-8A95-55391D888BE6}">
      <dgm:prSet custT="1"/>
      <dgm:spPr/>
      <dgm:t>
        <a:bodyPr/>
        <a:lstStyle/>
        <a:p>
          <a:r>
            <a:rPr lang="el-GR" sz="1000" b="1" i="0" dirty="0" smtClean="0"/>
            <a:t>Χρωστικές</a:t>
          </a:r>
          <a:r>
            <a:rPr lang="el-GR" sz="1000" b="0" i="0" dirty="0" smtClean="0"/>
            <a:t>: προσθέτουν ή αποκαθιστούν το χρώμα ενός τροφίμου που έχει χαθεί κατά την επεξεργασία του.</a:t>
          </a:r>
          <a:endParaRPr lang="el-GR" sz="1000" dirty="0"/>
        </a:p>
      </dgm:t>
    </dgm:pt>
    <dgm:pt modelId="{E96CE22F-151C-4DA3-8229-1EF69541F60C}" type="parTrans" cxnId="{E812D0D0-B8B2-41DA-BE3F-0EBD303E9B50}">
      <dgm:prSet/>
      <dgm:spPr/>
      <dgm:t>
        <a:bodyPr/>
        <a:lstStyle/>
        <a:p>
          <a:endParaRPr lang="el-GR"/>
        </a:p>
      </dgm:t>
    </dgm:pt>
    <dgm:pt modelId="{E8F49552-5EA8-4D13-8382-65D37F6A7CFF}" type="sibTrans" cxnId="{E812D0D0-B8B2-41DA-BE3F-0EBD303E9B50}">
      <dgm:prSet/>
      <dgm:spPr/>
      <dgm:t>
        <a:bodyPr/>
        <a:lstStyle/>
        <a:p>
          <a:endParaRPr lang="el-GR"/>
        </a:p>
      </dgm:t>
    </dgm:pt>
    <dgm:pt modelId="{3CE69BC0-EC54-4968-A78E-CA60D0350EDF}">
      <dgm:prSet custT="1"/>
      <dgm:spPr/>
      <dgm:t>
        <a:bodyPr/>
        <a:lstStyle/>
        <a:p>
          <a:r>
            <a:rPr lang="el-GR" sz="1000" b="1" i="0" dirty="0" smtClean="0"/>
            <a:t>Συντηρητικά</a:t>
          </a:r>
          <a:r>
            <a:rPr lang="el-GR" sz="1000" b="0" i="0" dirty="0" smtClean="0"/>
            <a:t>: παρατείνουν το χρόνο διατήρησης των τροφίμων προστατεύοντάς τα από τις αλλοιώσεις που προκαλούνται από τους μικροοργανισμούς.</a:t>
          </a:r>
          <a:endParaRPr lang="el-GR" sz="1000" dirty="0"/>
        </a:p>
      </dgm:t>
    </dgm:pt>
    <dgm:pt modelId="{B27AB466-8302-4231-911D-04F2AD25C3F3}" type="parTrans" cxnId="{BDEBA24F-B393-4C8A-962C-6557EDBACBD4}">
      <dgm:prSet/>
      <dgm:spPr/>
      <dgm:t>
        <a:bodyPr/>
        <a:lstStyle/>
        <a:p>
          <a:endParaRPr lang="el-GR"/>
        </a:p>
      </dgm:t>
    </dgm:pt>
    <dgm:pt modelId="{36261B48-B302-4E6E-AF32-E3BC34AB86F7}" type="sibTrans" cxnId="{BDEBA24F-B393-4C8A-962C-6557EDBACBD4}">
      <dgm:prSet/>
      <dgm:spPr/>
      <dgm:t>
        <a:bodyPr/>
        <a:lstStyle/>
        <a:p>
          <a:endParaRPr lang="el-GR"/>
        </a:p>
      </dgm:t>
    </dgm:pt>
    <dgm:pt modelId="{6C1C3DD6-9300-4DF4-A7D0-1352BB88244D}">
      <dgm:prSet/>
      <dgm:spPr/>
      <dgm:t>
        <a:bodyPr/>
        <a:lstStyle/>
        <a:p>
          <a:r>
            <a:rPr lang="el-GR" b="1" i="0" dirty="0" smtClean="0"/>
            <a:t>Αντιοξειδωτικά</a:t>
          </a:r>
          <a:r>
            <a:rPr lang="el-GR" b="0" i="0" dirty="0" smtClean="0"/>
            <a:t>: παρατείνουν το χρόνο διατήρησης των τροφίμων προστατεύοντάς τα από τις αλλοιώσεις που προκαλούνται από την οξείδωση (όπως το </a:t>
          </a:r>
          <a:r>
            <a:rPr lang="el-GR" b="0" i="0" dirty="0" err="1" smtClean="0"/>
            <a:t>τάγγισμα</a:t>
          </a:r>
          <a:r>
            <a:rPr lang="el-GR" b="0" i="0" dirty="0" smtClean="0"/>
            <a:t> των λιπών και οι μεταβολές χρώματος).</a:t>
          </a:r>
          <a:endParaRPr lang="el-GR" dirty="0"/>
        </a:p>
      </dgm:t>
    </dgm:pt>
    <dgm:pt modelId="{A29F73C2-4C44-4CAA-8CB9-C11D9E373BA9}" type="parTrans" cxnId="{D5C0AE3A-DEB2-4E7D-BE09-722B3CFFEE33}">
      <dgm:prSet/>
      <dgm:spPr/>
      <dgm:t>
        <a:bodyPr/>
        <a:lstStyle/>
        <a:p>
          <a:endParaRPr lang="el-GR"/>
        </a:p>
      </dgm:t>
    </dgm:pt>
    <dgm:pt modelId="{A6A24B19-8B3C-46AE-A226-2B0D4B339794}" type="sibTrans" cxnId="{D5C0AE3A-DEB2-4E7D-BE09-722B3CFFEE33}">
      <dgm:prSet/>
      <dgm:spPr/>
      <dgm:t>
        <a:bodyPr/>
        <a:lstStyle/>
        <a:p>
          <a:endParaRPr lang="el-GR"/>
        </a:p>
      </dgm:t>
    </dgm:pt>
    <dgm:pt modelId="{FD520730-E564-465D-B8A6-95FB4920C6B8}">
      <dgm:prSet custT="1"/>
      <dgm:spPr/>
      <dgm:t>
        <a:bodyPr/>
        <a:lstStyle/>
        <a:p>
          <a:r>
            <a:rPr lang="el-GR" sz="900" b="1" i="0" dirty="0" smtClean="0"/>
            <a:t>Φορείς</a:t>
          </a:r>
          <a:r>
            <a:rPr lang="el-GR" sz="900" b="0" i="0" dirty="0" smtClean="0"/>
            <a:t>: χρησιμοποιούνται για τη διάλυση, την αραίωση, τη διασπορά ή άλλη φυσική τροποποίηση προσθέτου τροφίμων χωρίς να μεταβάλλουν τα τεχνολογικά χαρακτηριστικά του (και χωρίς να ασκούν οι ίδιοι τεχνολογικές επιδράσεις) προκειμένου να διευκολύνουν το χειρισμό, την εφαρμογή ή τη χρήση του.</a:t>
          </a:r>
          <a:endParaRPr lang="el-GR" sz="900" dirty="0"/>
        </a:p>
      </dgm:t>
    </dgm:pt>
    <dgm:pt modelId="{FD967DBA-2747-4CF3-9425-B2E445701663}" type="parTrans" cxnId="{A1F99561-257B-48F8-B053-911C84F14D4A}">
      <dgm:prSet/>
      <dgm:spPr/>
      <dgm:t>
        <a:bodyPr/>
        <a:lstStyle/>
        <a:p>
          <a:endParaRPr lang="el-GR"/>
        </a:p>
      </dgm:t>
    </dgm:pt>
    <dgm:pt modelId="{048A18F5-6E38-4F19-B285-C02F38A37A6A}" type="sibTrans" cxnId="{A1F99561-257B-48F8-B053-911C84F14D4A}">
      <dgm:prSet/>
      <dgm:spPr/>
      <dgm:t>
        <a:bodyPr/>
        <a:lstStyle/>
        <a:p>
          <a:endParaRPr lang="el-GR"/>
        </a:p>
      </dgm:t>
    </dgm:pt>
    <dgm:pt modelId="{ACBAA955-16F6-424C-95C1-62968564EA8C}">
      <dgm:prSet/>
      <dgm:spPr/>
      <dgm:t>
        <a:bodyPr/>
        <a:lstStyle/>
        <a:p>
          <a:r>
            <a:rPr lang="el-GR" b="1" i="0" dirty="0" smtClean="0"/>
            <a:t>Γαλακτωματοποιητές</a:t>
          </a:r>
          <a:r>
            <a:rPr lang="el-GR" b="0" i="0" dirty="0" smtClean="0"/>
            <a:t>: επιτρέπουν το σχηματισμό ή τη διατήρηση ομοιογενούς μείγματος δύο ή περισσοτέρων μη μειγνυόμενων φάσεων, όπως το λάδι και το νερό, σε τρόφιμο.</a:t>
          </a:r>
          <a:endParaRPr lang="el-GR" dirty="0"/>
        </a:p>
      </dgm:t>
    </dgm:pt>
    <dgm:pt modelId="{AABE5EBB-92A5-40AD-86C4-0CB50BFAE324}" type="parTrans" cxnId="{C90CF765-53B2-48C4-BE93-6A4880F40926}">
      <dgm:prSet/>
      <dgm:spPr/>
      <dgm:t>
        <a:bodyPr/>
        <a:lstStyle/>
        <a:p>
          <a:endParaRPr lang="el-GR"/>
        </a:p>
      </dgm:t>
    </dgm:pt>
    <dgm:pt modelId="{7070814E-B63D-4EBB-AE91-D0C664F49FC6}" type="sibTrans" cxnId="{C90CF765-53B2-48C4-BE93-6A4880F40926}">
      <dgm:prSet/>
      <dgm:spPr/>
      <dgm:t>
        <a:bodyPr/>
        <a:lstStyle/>
        <a:p>
          <a:endParaRPr lang="el-GR"/>
        </a:p>
      </dgm:t>
    </dgm:pt>
    <dgm:pt modelId="{41560ADA-9E7A-4C91-9FAD-45EF47554F93}">
      <dgm:prSet custT="1"/>
      <dgm:spPr/>
      <dgm:t>
        <a:bodyPr/>
        <a:lstStyle/>
        <a:p>
          <a:r>
            <a:rPr lang="el-GR" sz="1000" b="1" i="0" dirty="0" smtClean="0">
              <a:solidFill>
                <a:schemeClr val="tx1"/>
              </a:solidFill>
            </a:rPr>
            <a:t>Γαλακτωματοποιητικά άλατα</a:t>
          </a:r>
          <a:r>
            <a:rPr lang="el-GR" sz="1000" b="0" i="0" dirty="0" smtClean="0">
              <a:solidFill>
                <a:schemeClr val="tx1"/>
              </a:solidFill>
            </a:rPr>
            <a:t>: μετατρέπουν τις πρωτεΐνες που περιέχονται στο τυρί σε διασπαρμένη μορφή και, κατ' αυτόν τον τρόπο, επιφέρουν ομοιογενή κατανομή των λιπών και των άλλων συστατικών</a:t>
          </a:r>
          <a:r>
            <a:rPr lang="el-GR" sz="800" b="0" i="0" dirty="0" smtClean="0">
              <a:solidFill>
                <a:schemeClr val="tx1"/>
              </a:solidFill>
            </a:rPr>
            <a:t>.</a:t>
          </a:r>
          <a:endParaRPr lang="el-GR" sz="800" dirty="0">
            <a:solidFill>
              <a:schemeClr val="tx1"/>
            </a:solidFill>
          </a:endParaRPr>
        </a:p>
      </dgm:t>
    </dgm:pt>
    <dgm:pt modelId="{9B9612CB-8F9B-46F9-A54E-F4668E88851B}" type="parTrans" cxnId="{DA8EA809-532A-475E-B0FF-5E409AB550ED}">
      <dgm:prSet/>
      <dgm:spPr/>
      <dgm:t>
        <a:bodyPr/>
        <a:lstStyle/>
        <a:p>
          <a:endParaRPr lang="el-GR"/>
        </a:p>
      </dgm:t>
    </dgm:pt>
    <dgm:pt modelId="{DF984B24-8296-407C-8328-71A6E15FED6A}" type="sibTrans" cxnId="{DA8EA809-532A-475E-B0FF-5E409AB550ED}">
      <dgm:prSet/>
      <dgm:spPr/>
      <dgm:t>
        <a:bodyPr/>
        <a:lstStyle/>
        <a:p>
          <a:endParaRPr lang="el-GR"/>
        </a:p>
      </dgm:t>
    </dgm:pt>
    <dgm:pt modelId="{EFB53754-E9B2-4D12-9F75-D07E07E50A10}">
      <dgm:prSet/>
      <dgm:spPr/>
      <dgm:t>
        <a:bodyPr/>
        <a:lstStyle/>
        <a:p>
          <a:r>
            <a:rPr lang="el-GR" b="1" i="0" dirty="0" smtClean="0"/>
            <a:t>Πυκνωτικά μέσα</a:t>
          </a:r>
          <a:r>
            <a:rPr lang="el-GR" b="0" i="0" dirty="0" smtClean="0"/>
            <a:t>: αυξάνουν το ιξώδες ενός τροφίμου.</a:t>
          </a:r>
          <a:r>
            <a:rPr lang="el-GR" dirty="0" smtClean="0"/>
            <a:t/>
          </a:r>
          <a:br>
            <a:rPr lang="el-GR" dirty="0" smtClean="0"/>
          </a:br>
          <a:endParaRPr lang="el-GR" dirty="0"/>
        </a:p>
      </dgm:t>
    </dgm:pt>
    <dgm:pt modelId="{1FD8AF10-3B2A-4620-80BC-3A5B95467961}" type="parTrans" cxnId="{3E484130-7E22-431F-AEF7-30BE31460FAA}">
      <dgm:prSet/>
      <dgm:spPr/>
      <dgm:t>
        <a:bodyPr/>
        <a:lstStyle/>
        <a:p>
          <a:endParaRPr lang="el-GR"/>
        </a:p>
      </dgm:t>
    </dgm:pt>
    <dgm:pt modelId="{101AA639-7398-4626-AB12-EA4731B3FB4A}" type="sibTrans" cxnId="{3E484130-7E22-431F-AEF7-30BE31460FAA}">
      <dgm:prSet/>
      <dgm:spPr/>
      <dgm:t>
        <a:bodyPr/>
        <a:lstStyle/>
        <a:p>
          <a:endParaRPr lang="el-GR"/>
        </a:p>
      </dgm:t>
    </dgm:pt>
    <dgm:pt modelId="{F7463E57-F962-4665-AAAA-44087C2227E3}">
      <dgm:prSet/>
      <dgm:spPr/>
      <dgm:t>
        <a:bodyPr/>
        <a:lstStyle/>
        <a:p>
          <a:r>
            <a:rPr lang="el-GR" b="1" i="0" smtClean="0"/>
            <a:t>Πηκτωματογόνοι παράγοντες</a:t>
          </a:r>
          <a:r>
            <a:rPr lang="el-GR" b="0" i="0" smtClean="0"/>
            <a:t>: προσδίδουν σε ένα τρόφιμο υφή μέσω του σχηματισμού ενός πηκτώματος.</a:t>
          </a:r>
          <a:endParaRPr lang="el-GR"/>
        </a:p>
      </dgm:t>
    </dgm:pt>
    <dgm:pt modelId="{749FDD29-92A6-4CCF-BC66-224902C7D436}" type="parTrans" cxnId="{12D72339-5F4A-47AA-AD91-351CF1845AB7}">
      <dgm:prSet/>
      <dgm:spPr/>
      <dgm:t>
        <a:bodyPr/>
        <a:lstStyle/>
        <a:p>
          <a:endParaRPr lang="el-GR"/>
        </a:p>
      </dgm:t>
    </dgm:pt>
    <dgm:pt modelId="{E9970570-35AF-45EC-8053-01BF24E13457}" type="sibTrans" cxnId="{12D72339-5F4A-47AA-AD91-351CF1845AB7}">
      <dgm:prSet/>
      <dgm:spPr/>
      <dgm:t>
        <a:bodyPr/>
        <a:lstStyle/>
        <a:p>
          <a:endParaRPr lang="el-GR"/>
        </a:p>
      </dgm:t>
    </dgm:pt>
    <dgm:pt modelId="{D7ACD932-E154-4781-85A0-D986B098B41E}">
      <dgm:prSet/>
      <dgm:spPr/>
      <dgm:t>
        <a:bodyPr/>
        <a:lstStyle/>
        <a:p>
          <a:r>
            <a:rPr lang="el-GR" b="1" i="0" dirty="0" smtClean="0"/>
            <a:t>Ενισχυτικά γεύσης</a:t>
          </a:r>
          <a:r>
            <a:rPr lang="el-GR" b="0" i="0" dirty="0" smtClean="0"/>
            <a:t>: ενισχύουν την υπάρχουσα γεύση ή / και οσμή του τροφίμου.</a:t>
          </a:r>
          <a:r>
            <a:rPr lang="el-GR" dirty="0" smtClean="0"/>
            <a:t/>
          </a:r>
          <a:br>
            <a:rPr lang="el-GR" dirty="0" smtClean="0"/>
          </a:br>
          <a:endParaRPr lang="el-GR" dirty="0"/>
        </a:p>
      </dgm:t>
    </dgm:pt>
    <dgm:pt modelId="{57ED2890-905D-46AB-BCB2-DDEA31362AFB}" type="parTrans" cxnId="{01C31C97-170A-4749-8200-117529BFFCB2}">
      <dgm:prSet/>
      <dgm:spPr/>
      <dgm:t>
        <a:bodyPr/>
        <a:lstStyle/>
        <a:p>
          <a:endParaRPr lang="el-GR"/>
        </a:p>
      </dgm:t>
    </dgm:pt>
    <dgm:pt modelId="{1179B375-15CD-4967-9E21-6BD53905DC90}" type="sibTrans" cxnId="{01C31C97-170A-4749-8200-117529BFFCB2}">
      <dgm:prSet/>
      <dgm:spPr/>
      <dgm:t>
        <a:bodyPr/>
        <a:lstStyle/>
        <a:p>
          <a:endParaRPr lang="el-GR"/>
        </a:p>
      </dgm:t>
    </dgm:pt>
    <dgm:pt modelId="{1749CCC0-BE9C-47A4-90B3-28C98F39B82D}">
      <dgm:prSet/>
      <dgm:spPr/>
      <dgm:t>
        <a:bodyPr/>
        <a:lstStyle/>
        <a:p>
          <a:r>
            <a:rPr lang="el-GR" b="1" i="0" dirty="0" smtClean="0"/>
            <a:t>Οξέα</a:t>
          </a:r>
          <a:r>
            <a:rPr lang="el-GR" b="0" i="0" dirty="0" smtClean="0"/>
            <a:t>: αυξάνουν την οξύτητα των τροφίμων ή / και τους προσδίδουν όξινη γεύση.</a:t>
          </a:r>
          <a:endParaRPr lang="el-GR" dirty="0"/>
        </a:p>
      </dgm:t>
    </dgm:pt>
    <dgm:pt modelId="{7F1F7470-6276-480E-A496-B0482FCEB5F8}" type="parTrans" cxnId="{59011445-8342-418B-AC07-7D1EA5958EC3}">
      <dgm:prSet/>
      <dgm:spPr/>
      <dgm:t>
        <a:bodyPr/>
        <a:lstStyle/>
        <a:p>
          <a:endParaRPr lang="el-GR"/>
        </a:p>
      </dgm:t>
    </dgm:pt>
    <dgm:pt modelId="{AD47E248-D560-4E00-B2AF-6AA12157C82E}" type="sibTrans" cxnId="{59011445-8342-418B-AC07-7D1EA5958EC3}">
      <dgm:prSet/>
      <dgm:spPr/>
      <dgm:t>
        <a:bodyPr/>
        <a:lstStyle/>
        <a:p>
          <a:endParaRPr lang="el-GR"/>
        </a:p>
      </dgm:t>
    </dgm:pt>
    <dgm:pt modelId="{9A934A21-7814-400F-8B24-C8A4B4247689}">
      <dgm:prSet/>
      <dgm:spPr/>
      <dgm:t>
        <a:bodyPr/>
        <a:lstStyle/>
        <a:p>
          <a:r>
            <a:rPr lang="el-GR" b="1" i="0" dirty="0" smtClean="0"/>
            <a:t>Ρυθμιστές οξύτητας</a:t>
          </a:r>
          <a:r>
            <a:rPr lang="el-GR" b="0" i="0" dirty="0" smtClean="0"/>
            <a:t>: μεταβάλλουν ή ελέγχουν την οξύτητα ή την </a:t>
          </a:r>
          <a:r>
            <a:rPr lang="el-GR" b="0" i="0" dirty="0" err="1" smtClean="0"/>
            <a:t>αλκαλικότητα</a:t>
          </a:r>
          <a:r>
            <a:rPr lang="el-GR" b="0" i="0" dirty="0" smtClean="0"/>
            <a:t> του τροφίμου.</a:t>
          </a:r>
          <a:endParaRPr lang="el-GR" dirty="0"/>
        </a:p>
      </dgm:t>
    </dgm:pt>
    <dgm:pt modelId="{2160BD1F-F815-4ADB-9D84-9F46449594FD}" type="parTrans" cxnId="{C94E4375-7158-451A-B0F1-B0D7C4119351}">
      <dgm:prSet/>
      <dgm:spPr/>
      <dgm:t>
        <a:bodyPr/>
        <a:lstStyle/>
        <a:p>
          <a:endParaRPr lang="el-GR"/>
        </a:p>
      </dgm:t>
    </dgm:pt>
    <dgm:pt modelId="{02BD9682-1E14-4F4D-A814-6EC4EB843B3D}" type="sibTrans" cxnId="{C94E4375-7158-451A-B0F1-B0D7C4119351}">
      <dgm:prSet/>
      <dgm:spPr/>
      <dgm:t>
        <a:bodyPr/>
        <a:lstStyle/>
        <a:p>
          <a:endParaRPr lang="el-GR"/>
        </a:p>
      </dgm:t>
    </dgm:pt>
    <dgm:pt modelId="{FA0F2D38-1766-45BD-9284-A22020747D0A}">
      <dgm:prSet/>
      <dgm:spPr/>
      <dgm:t>
        <a:bodyPr/>
        <a:lstStyle/>
        <a:p>
          <a:r>
            <a:rPr lang="el-GR" b="1" i="0" dirty="0" smtClean="0"/>
            <a:t>Αντισυσσωματοποιητικοί παράγοντες</a:t>
          </a:r>
          <a:r>
            <a:rPr lang="el-GR" b="0" i="0" dirty="0" smtClean="0"/>
            <a:t>: μειώνουν την τάση μεμονωμένων σωματιδίων του τροφίμου να προσκολλώνται μεταξύ τους.</a:t>
          </a:r>
          <a:endParaRPr lang="el-GR" dirty="0"/>
        </a:p>
      </dgm:t>
    </dgm:pt>
    <dgm:pt modelId="{F0F94CED-32B2-4C5A-8B54-BB80581B82EC}" type="parTrans" cxnId="{94F5721F-E783-4A6D-9924-225997E85B7E}">
      <dgm:prSet/>
      <dgm:spPr/>
      <dgm:t>
        <a:bodyPr/>
        <a:lstStyle/>
        <a:p>
          <a:endParaRPr lang="el-GR"/>
        </a:p>
      </dgm:t>
    </dgm:pt>
    <dgm:pt modelId="{B4C04E8C-37B3-4A59-934E-71B15A6A3B4B}" type="sibTrans" cxnId="{94F5721F-E783-4A6D-9924-225997E85B7E}">
      <dgm:prSet/>
      <dgm:spPr/>
      <dgm:t>
        <a:bodyPr/>
        <a:lstStyle/>
        <a:p>
          <a:endParaRPr lang="el-GR"/>
        </a:p>
      </dgm:t>
    </dgm:pt>
    <dgm:pt modelId="{E850E414-8699-405E-80C4-D8C2E9DBB5EE}">
      <dgm:prSet/>
      <dgm:spPr/>
      <dgm:t>
        <a:bodyPr/>
        <a:lstStyle/>
        <a:p>
          <a:r>
            <a:rPr lang="el-GR" b="1" i="0" dirty="0" err="1" smtClean="0"/>
            <a:t>Αντιαφριστικοί</a:t>
          </a:r>
          <a:r>
            <a:rPr lang="el-GR" b="1" i="0" dirty="0" smtClean="0"/>
            <a:t> παράγοντες</a:t>
          </a:r>
          <a:r>
            <a:rPr lang="el-GR" b="0" i="0" dirty="0" smtClean="0"/>
            <a:t>: προλαμβάνουν ή περιορίζουν το σχηματισμό αφρού.</a:t>
          </a:r>
          <a:endParaRPr lang="el-GR" dirty="0"/>
        </a:p>
      </dgm:t>
    </dgm:pt>
    <dgm:pt modelId="{0B07EB52-DEED-4A45-B353-A2C27F8AEF0C}" type="parTrans" cxnId="{D6B1DE92-E187-48BE-BB7B-143F033EFE87}">
      <dgm:prSet/>
      <dgm:spPr/>
      <dgm:t>
        <a:bodyPr/>
        <a:lstStyle/>
        <a:p>
          <a:endParaRPr lang="el-GR"/>
        </a:p>
      </dgm:t>
    </dgm:pt>
    <dgm:pt modelId="{F3D3C1FA-107B-4332-A4D3-B1765F9686D2}" type="sibTrans" cxnId="{D6B1DE92-E187-48BE-BB7B-143F033EFE87}">
      <dgm:prSet/>
      <dgm:spPr/>
      <dgm:t>
        <a:bodyPr/>
        <a:lstStyle/>
        <a:p>
          <a:endParaRPr lang="el-GR"/>
        </a:p>
      </dgm:t>
    </dgm:pt>
    <dgm:pt modelId="{1E3143BC-F98C-4E56-893E-33A21FBC2F7D}">
      <dgm:prSet custT="1"/>
      <dgm:spPr/>
      <dgm:t>
        <a:bodyPr/>
        <a:lstStyle/>
        <a:p>
          <a:pPr algn="ctr"/>
          <a:r>
            <a:rPr lang="el-GR" sz="1000" b="1" i="0" dirty="0" smtClean="0"/>
            <a:t>Αφριστικοί παράγοντες</a:t>
          </a:r>
          <a:r>
            <a:rPr lang="el-GR" sz="1000" b="0" i="0" dirty="0" smtClean="0"/>
            <a:t>: επιτρέπουν την ομοιογενή διασπορά αερίου φάσεως σε υγρό ή στερεό τρόφιμο.</a:t>
          </a:r>
          <a:endParaRPr lang="el-GR" sz="1000" dirty="0"/>
        </a:p>
      </dgm:t>
    </dgm:pt>
    <dgm:pt modelId="{E63F6A65-7A8A-4A58-A749-2E8C0FFB2569}" type="parTrans" cxnId="{77B4FA0F-9E31-477B-8928-F6C7AFB10233}">
      <dgm:prSet/>
      <dgm:spPr/>
      <dgm:t>
        <a:bodyPr/>
        <a:lstStyle/>
        <a:p>
          <a:endParaRPr lang="el-GR"/>
        </a:p>
      </dgm:t>
    </dgm:pt>
    <dgm:pt modelId="{46D8E606-697F-43C9-97D0-29AE12898067}" type="sibTrans" cxnId="{77B4FA0F-9E31-477B-8928-F6C7AFB10233}">
      <dgm:prSet/>
      <dgm:spPr/>
      <dgm:t>
        <a:bodyPr/>
        <a:lstStyle/>
        <a:p>
          <a:endParaRPr lang="el-GR"/>
        </a:p>
      </dgm:t>
    </dgm:pt>
    <dgm:pt modelId="{75F06C1A-B11D-41B1-B63D-31D04D1C2EDF}">
      <dgm:prSet custT="1"/>
      <dgm:spPr/>
      <dgm:t>
        <a:bodyPr/>
        <a:lstStyle/>
        <a:p>
          <a:r>
            <a:rPr lang="el-GR" sz="1000" b="1" i="0" dirty="0" smtClean="0"/>
            <a:t>Διογκωτικοί παράγοντες</a:t>
          </a:r>
          <a:r>
            <a:rPr lang="el-GR" sz="1000" b="0" i="0" dirty="0" smtClean="0"/>
            <a:t>: συμβάλλουν στη διόγκωση τροφίμου χωρίς να συμβάλλουν σημαντικά στη διαθέσιμη ενεργειακή αξία του.</a:t>
          </a:r>
          <a:endParaRPr lang="el-GR" sz="1000" dirty="0"/>
        </a:p>
      </dgm:t>
    </dgm:pt>
    <dgm:pt modelId="{5C126661-63F3-4194-8B86-C83252FF485F}" type="parTrans" cxnId="{68169A37-ADB7-4BCB-9BCD-D0A1F679D7B9}">
      <dgm:prSet/>
      <dgm:spPr/>
      <dgm:t>
        <a:bodyPr/>
        <a:lstStyle/>
        <a:p>
          <a:endParaRPr lang="el-GR"/>
        </a:p>
      </dgm:t>
    </dgm:pt>
    <dgm:pt modelId="{DFD3E33A-CE83-4FDE-9A8D-4A79A958B84A}" type="sibTrans" cxnId="{68169A37-ADB7-4BCB-9BCD-D0A1F679D7B9}">
      <dgm:prSet/>
      <dgm:spPr/>
      <dgm:t>
        <a:bodyPr/>
        <a:lstStyle/>
        <a:p>
          <a:endParaRPr lang="el-GR"/>
        </a:p>
      </dgm:t>
    </dgm:pt>
    <dgm:pt modelId="{AD0D1772-C326-456B-9315-5FD9FF66A7DD}">
      <dgm:prSet/>
      <dgm:spPr/>
      <dgm:t>
        <a:bodyPr/>
        <a:lstStyle/>
        <a:p>
          <a:r>
            <a:rPr lang="el-GR" b="1" i="0" dirty="0" smtClean="0"/>
            <a:t>Προωστικοί παράγοντες</a:t>
          </a:r>
          <a:r>
            <a:rPr lang="el-GR" b="0" i="0" dirty="0" smtClean="0"/>
            <a:t>: τα αέρια, πλην του αέρα, τα οποία προκαλούν την αποβολή τροφίμου από περιέκτη.</a:t>
          </a:r>
          <a:endParaRPr lang="el-GR" dirty="0"/>
        </a:p>
      </dgm:t>
    </dgm:pt>
    <dgm:pt modelId="{D40DC38E-2ECC-40DB-8389-E1BAB742D1AF}" type="parTrans" cxnId="{9926F3E4-1C3E-4949-A635-99BD0AB8F43C}">
      <dgm:prSet/>
      <dgm:spPr/>
      <dgm:t>
        <a:bodyPr/>
        <a:lstStyle/>
        <a:p>
          <a:endParaRPr lang="el-GR"/>
        </a:p>
      </dgm:t>
    </dgm:pt>
    <dgm:pt modelId="{DF3229F0-9B10-4B45-83D0-564024D41769}" type="sibTrans" cxnId="{9926F3E4-1C3E-4949-A635-99BD0AB8F43C}">
      <dgm:prSet/>
      <dgm:spPr/>
      <dgm:t>
        <a:bodyPr/>
        <a:lstStyle/>
        <a:p>
          <a:endParaRPr lang="el-GR"/>
        </a:p>
      </dgm:t>
    </dgm:pt>
    <dgm:pt modelId="{3FB9689E-98C2-4D16-9A32-63E62292A393}">
      <dgm:prSet/>
      <dgm:spPr/>
      <dgm:t>
        <a:bodyPr/>
        <a:lstStyle/>
        <a:p>
          <a:r>
            <a:rPr lang="el-GR" b="1" i="0" dirty="0" smtClean="0"/>
            <a:t>Διογκωτικοί παράγοντες</a:t>
          </a:r>
          <a:r>
            <a:rPr lang="el-GR" b="0" i="0" dirty="0" smtClean="0"/>
            <a:t>: συμβάλλουν στη διόγκωση τροφίμου χωρίς να συμβάλλουν σημαντικά στη διαθέσιμη ενεργειακή αξία του.</a:t>
          </a:r>
          <a:endParaRPr lang="el-GR" dirty="0"/>
        </a:p>
      </dgm:t>
    </dgm:pt>
    <dgm:pt modelId="{41F4DFA2-7FB6-4816-944B-BF68963CE6B3}" type="parTrans" cxnId="{DA73E7C8-E3E2-46E8-B3B9-61B866687890}">
      <dgm:prSet/>
      <dgm:spPr/>
      <dgm:t>
        <a:bodyPr/>
        <a:lstStyle/>
        <a:p>
          <a:endParaRPr lang="el-GR"/>
        </a:p>
      </dgm:t>
    </dgm:pt>
    <dgm:pt modelId="{E9097976-DF93-4E7B-BD11-7E8C173424B4}" type="sibTrans" cxnId="{DA73E7C8-E3E2-46E8-B3B9-61B866687890}">
      <dgm:prSet/>
      <dgm:spPr/>
      <dgm:t>
        <a:bodyPr/>
        <a:lstStyle/>
        <a:p>
          <a:endParaRPr lang="el-GR"/>
        </a:p>
      </dgm:t>
    </dgm:pt>
    <dgm:pt modelId="{DC061D1A-3578-451D-A225-C416C94ABAE3}">
      <dgm:prSet custT="1"/>
      <dgm:spPr/>
      <dgm:t>
        <a:bodyPr/>
        <a:lstStyle/>
        <a:p>
          <a:r>
            <a:rPr lang="el-GR" sz="1000" b="1" i="0" dirty="0" smtClean="0"/>
            <a:t>Βελτιωτικό αλεύρων</a:t>
          </a:r>
          <a:r>
            <a:rPr lang="el-GR" sz="1000" b="0" i="0" dirty="0" smtClean="0"/>
            <a:t>: προστίθενται στο αλεύρι ή στη ζύμη προκειμένου να βελτιώσουν την </a:t>
          </a:r>
          <a:r>
            <a:rPr lang="el-GR" sz="1000" b="0" i="0" dirty="0" err="1" smtClean="0"/>
            <a:t>αρτοποιητική</a:t>
          </a:r>
          <a:r>
            <a:rPr lang="el-GR" sz="1000" b="0" i="0" dirty="0" smtClean="0"/>
            <a:t> ικανότητά τους.</a:t>
          </a:r>
          <a:endParaRPr lang="el-GR" sz="1000" dirty="0"/>
        </a:p>
      </dgm:t>
    </dgm:pt>
    <dgm:pt modelId="{FC3C0CD6-4BA6-4411-A05F-3B0CF78DE51F}" type="parTrans" cxnId="{96331FC0-CB21-4BB1-AAD9-65F756405A04}">
      <dgm:prSet/>
      <dgm:spPr/>
      <dgm:t>
        <a:bodyPr/>
        <a:lstStyle/>
        <a:p>
          <a:endParaRPr lang="el-GR"/>
        </a:p>
      </dgm:t>
    </dgm:pt>
    <dgm:pt modelId="{6107005B-D370-424B-8F0F-E25ABD92786E}" type="sibTrans" cxnId="{96331FC0-CB21-4BB1-AAD9-65F756405A04}">
      <dgm:prSet/>
      <dgm:spPr/>
      <dgm:t>
        <a:bodyPr/>
        <a:lstStyle/>
        <a:p>
          <a:endParaRPr lang="el-GR"/>
        </a:p>
      </dgm:t>
    </dgm:pt>
    <dgm:pt modelId="{CF12821E-D4F9-4234-A68F-C9D7F8ADDEE0}">
      <dgm:prSet custT="1"/>
      <dgm:spPr/>
      <dgm:t>
        <a:bodyPr/>
        <a:lstStyle/>
        <a:p>
          <a:r>
            <a:rPr lang="el-GR" sz="1000" b="1" i="0" dirty="0" smtClean="0"/>
            <a:t>Υλικά για γλασάρισμα</a:t>
          </a:r>
          <a:r>
            <a:rPr lang="el-GR" sz="1000" b="0" i="0" dirty="0" smtClean="0"/>
            <a:t> (συμπεριλαμβανομένων των λιπαντικών μέσων) προσδίδουν στιλπνότητα ή παρέχουν προστατευτική επικάλυψη, τοποθετούμενα στην εξωτερική επιφάνεια του τροφίμου.</a:t>
          </a:r>
          <a:endParaRPr lang="el-GR" sz="1000" dirty="0"/>
        </a:p>
      </dgm:t>
    </dgm:pt>
    <dgm:pt modelId="{FEBC3F0C-D65E-4CAE-B4A3-03CB140703ED}" type="parTrans" cxnId="{0F3750F7-BC8A-4862-99C0-1E694C25D82D}">
      <dgm:prSet/>
      <dgm:spPr/>
      <dgm:t>
        <a:bodyPr/>
        <a:lstStyle/>
        <a:p>
          <a:endParaRPr lang="el-GR"/>
        </a:p>
      </dgm:t>
    </dgm:pt>
    <dgm:pt modelId="{6167F0D6-2FA8-488C-9F7C-144BDC8BAC46}" type="sibTrans" cxnId="{0F3750F7-BC8A-4862-99C0-1E694C25D82D}">
      <dgm:prSet/>
      <dgm:spPr/>
      <dgm:t>
        <a:bodyPr/>
        <a:lstStyle/>
        <a:p>
          <a:endParaRPr lang="el-GR"/>
        </a:p>
      </dgm:t>
    </dgm:pt>
    <dgm:pt modelId="{767987A3-8B8E-4397-9CEE-775A8E0A6959}">
      <dgm:prSet/>
      <dgm:spPr/>
      <dgm:t>
        <a:bodyPr/>
        <a:lstStyle/>
        <a:p>
          <a:r>
            <a:rPr lang="el-GR" b="1" i="0" dirty="0" smtClean="0"/>
            <a:t>Σκληρυντικοί παράγοντες</a:t>
          </a:r>
          <a:r>
            <a:rPr lang="el-GR" b="0" i="0" dirty="0" smtClean="0"/>
            <a:t>: καθιστούν ή διατηρούν τους ιστούς των φρούτων ή των λαχανικών σκληρούς ή τραγανούς, ή αλληλοεπιδρούνε με τους πηκτωματογόνους παράγοντες για την παρασκευή ή την ενίσχυση πηκτώματος.</a:t>
          </a:r>
          <a:endParaRPr lang="el-GR" dirty="0"/>
        </a:p>
      </dgm:t>
    </dgm:pt>
    <dgm:pt modelId="{582734D6-A881-4962-8DD1-6825996160C6}" type="parTrans" cxnId="{73EB2740-35D2-4970-A43B-B3076DE194E7}">
      <dgm:prSet/>
      <dgm:spPr/>
      <dgm:t>
        <a:bodyPr/>
        <a:lstStyle/>
        <a:p>
          <a:endParaRPr lang="el-GR"/>
        </a:p>
      </dgm:t>
    </dgm:pt>
    <dgm:pt modelId="{C20B2BFE-711F-4947-A09D-D9425ECAFAB1}" type="sibTrans" cxnId="{73EB2740-35D2-4970-A43B-B3076DE194E7}">
      <dgm:prSet/>
      <dgm:spPr/>
      <dgm:t>
        <a:bodyPr/>
        <a:lstStyle/>
        <a:p>
          <a:endParaRPr lang="el-GR"/>
        </a:p>
      </dgm:t>
    </dgm:pt>
    <dgm:pt modelId="{8C274941-34BB-4AD5-9D20-89B44256CD3E}" type="pres">
      <dgm:prSet presAssocID="{5B4350D8-2F84-441B-AC4E-8F7AC2CBE17A}" presName="diagram" presStyleCnt="0">
        <dgm:presLayoutVars>
          <dgm:dir/>
          <dgm:resizeHandles val="exact"/>
        </dgm:presLayoutVars>
      </dgm:prSet>
      <dgm:spPr/>
      <dgm:t>
        <a:bodyPr/>
        <a:lstStyle/>
        <a:p>
          <a:endParaRPr lang="el-GR"/>
        </a:p>
      </dgm:t>
    </dgm:pt>
    <dgm:pt modelId="{E3753693-3F7B-4FEB-854B-792FD151AF0A}" type="pres">
      <dgm:prSet presAssocID="{EFB53754-E9B2-4D12-9F75-D07E07E50A10}" presName="node" presStyleLbl="node1" presStyleIdx="0" presStyleCnt="20" custLinFactX="272526" custLinFactY="176408" custLinFactNeighborX="300000" custLinFactNeighborY="200000">
        <dgm:presLayoutVars>
          <dgm:bulletEnabled val="1"/>
        </dgm:presLayoutVars>
      </dgm:prSet>
      <dgm:spPr/>
      <dgm:t>
        <a:bodyPr/>
        <a:lstStyle/>
        <a:p>
          <a:endParaRPr lang="el-GR"/>
        </a:p>
      </dgm:t>
    </dgm:pt>
    <dgm:pt modelId="{77A0D3C4-A375-43D1-A86C-BC6A361B311B}" type="pres">
      <dgm:prSet presAssocID="{101AA639-7398-4626-AB12-EA4731B3FB4A}" presName="sibTrans" presStyleCnt="0"/>
      <dgm:spPr/>
    </dgm:pt>
    <dgm:pt modelId="{66D41FFB-67D3-45BE-85F3-BB104F145CF0}" type="pres">
      <dgm:prSet presAssocID="{FD520730-E564-465D-B8A6-95FB4920C6B8}" presName="node" presStyleLbl="node1" presStyleIdx="1" presStyleCnt="20" custScaleY="157263" custLinFactNeighborY="26980">
        <dgm:presLayoutVars>
          <dgm:bulletEnabled val="1"/>
        </dgm:presLayoutVars>
      </dgm:prSet>
      <dgm:spPr/>
      <dgm:t>
        <a:bodyPr/>
        <a:lstStyle/>
        <a:p>
          <a:endParaRPr lang="el-GR"/>
        </a:p>
      </dgm:t>
    </dgm:pt>
    <dgm:pt modelId="{8BDBFEDD-37A6-49A7-8BFA-FCA625A26199}" type="pres">
      <dgm:prSet presAssocID="{048A18F5-6E38-4F19-B285-C02F38A37A6A}" presName="sibTrans" presStyleCnt="0"/>
      <dgm:spPr/>
    </dgm:pt>
    <dgm:pt modelId="{0F569752-9BDC-4806-B4FA-735D46BB0696}" type="pres">
      <dgm:prSet presAssocID="{3CE69BC0-EC54-4968-A78E-CA60D0350EDF}" presName="node" presStyleLbl="node1" presStyleIdx="2" presStyleCnt="20" custScaleY="152894" custLinFactNeighborY="24649">
        <dgm:presLayoutVars>
          <dgm:bulletEnabled val="1"/>
        </dgm:presLayoutVars>
      </dgm:prSet>
      <dgm:spPr/>
      <dgm:t>
        <a:bodyPr/>
        <a:lstStyle/>
        <a:p>
          <a:endParaRPr lang="el-GR"/>
        </a:p>
      </dgm:t>
    </dgm:pt>
    <dgm:pt modelId="{B420E4D1-9FF1-4073-96E4-DE2F3A5305A0}" type="pres">
      <dgm:prSet presAssocID="{36261B48-B302-4E6E-AF32-E3BC34AB86F7}" presName="sibTrans" presStyleCnt="0"/>
      <dgm:spPr/>
    </dgm:pt>
    <dgm:pt modelId="{38CDBF3B-1B32-487E-A433-073CE895ADFA}" type="pres">
      <dgm:prSet presAssocID="{3487FD1E-6046-4307-8A95-55391D888BE6}" presName="node" presStyleLbl="node1" presStyleIdx="3" presStyleCnt="20" custScaleY="151605" custLinFactNeighborX="3304" custLinFactNeighborY="25660">
        <dgm:presLayoutVars>
          <dgm:bulletEnabled val="1"/>
        </dgm:presLayoutVars>
      </dgm:prSet>
      <dgm:spPr/>
      <dgm:t>
        <a:bodyPr/>
        <a:lstStyle/>
        <a:p>
          <a:endParaRPr lang="el-GR"/>
        </a:p>
      </dgm:t>
    </dgm:pt>
    <dgm:pt modelId="{386F2C2C-0432-4C33-8819-4906F64A4533}" type="pres">
      <dgm:prSet presAssocID="{E8F49552-5EA8-4D13-8382-65D37F6A7CFF}" presName="sibTrans" presStyleCnt="0"/>
      <dgm:spPr/>
    </dgm:pt>
    <dgm:pt modelId="{05CC53A5-A78E-41B7-AB2F-449CCECAF0BF}" type="pres">
      <dgm:prSet presAssocID="{75F06C1A-B11D-41B1-B63D-31D04D1C2EDF}" presName="node" presStyleLbl="node1" presStyleIdx="4" presStyleCnt="20" custScaleY="157648" custLinFactNeighborX="6609" custLinFactNeighborY="27020">
        <dgm:presLayoutVars>
          <dgm:bulletEnabled val="1"/>
        </dgm:presLayoutVars>
      </dgm:prSet>
      <dgm:spPr/>
      <dgm:t>
        <a:bodyPr/>
        <a:lstStyle/>
        <a:p>
          <a:endParaRPr lang="el-GR"/>
        </a:p>
      </dgm:t>
    </dgm:pt>
    <dgm:pt modelId="{092F2760-962B-4FCD-A3C3-DBB4FEAEB761}" type="pres">
      <dgm:prSet presAssocID="{DFD3E33A-CE83-4FDE-9A8D-4A79A958B84A}" presName="sibTrans" presStyleCnt="0"/>
      <dgm:spPr/>
    </dgm:pt>
    <dgm:pt modelId="{003E3513-A43F-4838-8961-979A9C58FA5D}" type="pres">
      <dgm:prSet presAssocID="{1E3143BC-F98C-4E56-893E-33A21FBC2F7D}" presName="node" presStyleLbl="node1" presStyleIdx="5" presStyleCnt="20" custScaleY="147577" custLinFactNeighborX="13235" custLinFactNeighborY="25448">
        <dgm:presLayoutVars>
          <dgm:bulletEnabled val="1"/>
        </dgm:presLayoutVars>
      </dgm:prSet>
      <dgm:spPr/>
      <dgm:t>
        <a:bodyPr/>
        <a:lstStyle/>
        <a:p>
          <a:endParaRPr lang="el-GR"/>
        </a:p>
      </dgm:t>
    </dgm:pt>
    <dgm:pt modelId="{4CD32321-CB5B-4D4F-94F8-173D236182BA}" type="pres">
      <dgm:prSet presAssocID="{46D8E606-697F-43C9-97D0-29AE12898067}" presName="sibTrans" presStyleCnt="0"/>
      <dgm:spPr/>
    </dgm:pt>
    <dgm:pt modelId="{F6A47ABF-7057-4F21-96FC-C198EFCC821F}" type="pres">
      <dgm:prSet presAssocID="{41560ADA-9E7A-4C91-9FAD-45EF47554F93}" presName="node" presStyleLbl="node1" presStyleIdx="6" presStyleCnt="20" custScaleY="151061" custLinFactY="-58905" custLinFactNeighborX="1541" custLinFactNeighborY="-100000">
        <dgm:presLayoutVars>
          <dgm:bulletEnabled val="1"/>
        </dgm:presLayoutVars>
      </dgm:prSet>
      <dgm:spPr/>
      <dgm:t>
        <a:bodyPr/>
        <a:lstStyle/>
        <a:p>
          <a:endParaRPr lang="el-GR"/>
        </a:p>
      </dgm:t>
    </dgm:pt>
    <dgm:pt modelId="{B9FF0E12-84E4-4ECF-8FA0-06DB12CB86E5}" type="pres">
      <dgm:prSet presAssocID="{DF984B24-8296-407C-8328-71A6E15FED6A}" presName="sibTrans" presStyleCnt="0"/>
      <dgm:spPr/>
    </dgm:pt>
    <dgm:pt modelId="{D1641285-3745-448D-9B44-4B153C1762B5}" type="pres">
      <dgm:prSet presAssocID="{6C1C3DD6-9300-4DF4-A7D0-1352BB88244D}" presName="node" presStyleLbl="node1" presStyleIdx="7" presStyleCnt="20" custScaleY="168050" custLinFactX="-6491" custLinFactNeighborX="-100000" custLinFactNeighborY="28467">
        <dgm:presLayoutVars>
          <dgm:bulletEnabled val="1"/>
        </dgm:presLayoutVars>
      </dgm:prSet>
      <dgm:spPr/>
      <dgm:t>
        <a:bodyPr/>
        <a:lstStyle/>
        <a:p>
          <a:endParaRPr lang="el-GR"/>
        </a:p>
      </dgm:t>
    </dgm:pt>
    <dgm:pt modelId="{3E896BF9-A11B-41F7-AD44-7362F478CABF}" type="pres">
      <dgm:prSet presAssocID="{A6A24B19-8B3C-46AE-A226-2B0D4B339794}" presName="sibTrans" presStyleCnt="0"/>
      <dgm:spPr/>
    </dgm:pt>
    <dgm:pt modelId="{4571699F-EE4E-459E-A11A-9DCFE55B96CE}" type="pres">
      <dgm:prSet presAssocID="{CF12821E-D4F9-4234-A68F-C9D7F8ADDEE0}" presName="node" presStyleLbl="node1" presStyleIdx="8" presStyleCnt="20" custScaleY="175216" custLinFactX="-3" custLinFactNeighborX="-100000" custLinFactNeighborY="35854">
        <dgm:presLayoutVars>
          <dgm:bulletEnabled val="1"/>
        </dgm:presLayoutVars>
      </dgm:prSet>
      <dgm:spPr/>
      <dgm:t>
        <a:bodyPr/>
        <a:lstStyle/>
        <a:p>
          <a:endParaRPr lang="el-GR"/>
        </a:p>
      </dgm:t>
    </dgm:pt>
    <dgm:pt modelId="{36803A60-1086-4F6C-9B41-018A44E54B1D}" type="pres">
      <dgm:prSet presAssocID="{6167F0D6-2FA8-488C-9F7C-144BDC8BAC46}" presName="sibTrans" presStyleCnt="0"/>
      <dgm:spPr/>
    </dgm:pt>
    <dgm:pt modelId="{BF37B1F7-395C-428F-81AB-9301C59AD7DC}" type="pres">
      <dgm:prSet presAssocID="{DC061D1A-3578-451D-A225-C416C94ABAE3}" presName="node" presStyleLbl="node1" presStyleIdx="9" presStyleCnt="20" custScaleY="173313" custLinFactNeighborX="-99343" custLinFactNeighborY="34455">
        <dgm:presLayoutVars>
          <dgm:bulletEnabled val="1"/>
        </dgm:presLayoutVars>
      </dgm:prSet>
      <dgm:spPr/>
      <dgm:t>
        <a:bodyPr/>
        <a:lstStyle/>
        <a:p>
          <a:endParaRPr lang="el-GR"/>
        </a:p>
      </dgm:t>
    </dgm:pt>
    <dgm:pt modelId="{EB7EC60A-7FDC-41C9-95A1-C798B806AA08}" type="pres">
      <dgm:prSet presAssocID="{6107005B-D370-424B-8F0F-E25ABD92786E}" presName="sibTrans" presStyleCnt="0"/>
      <dgm:spPr/>
    </dgm:pt>
    <dgm:pt modelId="{4B64498F-B1AD-4543-B562-14C68D929F58}" type="pres">
      <dgm:prSet presAssocID="{767987A3-8B8E-4397-9CEE-775A8E0A6959}" presName="node" presStyleLbl="node1" presStyleIdx="10" presStyleCnt="20" custScaleY="174604" custLinFactNeighborX="11284" custLinFactNeighborY="33378">
        <dgm:presLayoutVars>
          <dgm:bulletEnabled val="1"/>
        </dgm:presLayoutVars>
      </dgm:prSet>
      <dgm:spPr/>
      <dgm:t>
        <a:bodyPr/>
        <a:lstStyle/>
        <a:p>
          <a:endParaRPr lang="el-GR"/>
        </a:p>
      </dgm:t>
    </dgm:pt>
    <dgm:pt modelId="{2E06F207-D2A6-498B-A819-9E3FEBD26F0D}" type="pres">
      <dgm:prSet presAssocID="{C20B2BFE-711F-4947-A09D-D9425ECAFAB1}" presName="sibTrans" presStyleCnt="0"/>
      <dgm:spPr/>
    </dgm:pt>
    <dgm:pt modelId="{2E638F88-4862-4920-864A-0838A88989A8}" type="pres">
      <dgm:prSet presAssocID="{3FB9689E-98C2-4D16-9A32-63E62292A393}" presName="node" presStyleLbl="node1" presStyleIdx="11" presStyleCnt="20" custLinFactX="-200000" custLinFactY="114452" custLinFactNeighborX="-229808" custLinFactNeighborY="200000">
        <dgm:presLayoutVars>
          <dgm:bulletEnabled val="1"/>
        </dgm:presLayoutVars>
      </dgm:prSet>
      <dgm:spPr/>
      <dgm:t>
        <a:bodyPr/>
        <a:lstStyle/>
        <a:p>
          <a:endParaRPr lang="el-GR"/>
        </a:p>
      </dgm:t>
    </dgm:pt>
    <dgm:pt modelId="{24D410CA-102C-4818-A336-AC050EDF440D}" type="pres">
      <dgm:prSet presAssocID="{E9097976-DF93-4E7B-BD11-7E8C173424B4}" presName="sibTrans" presStyleCnt="0"/>
      <dgm:spPr/>
    </dgm:pt>
    <dgm:pt modelId="{D6BE4EFF-C876-412E-8FF0-4B09B3461464}" type="pres">
      <dgm:prSet presAssocID="{AD0D1772-C326-456B-9315-5FD9FF66A7DD}" presName="node" presStyleLbl="node1" presStyleIdx="12" presStyleCnt="20" custScaleY="173103" custLinFactX="267381" custLinFactY="-61856" custLinFactNeighborX="300000" custLinFactNeighborY="-100000">
        <dgm:presLayoutVars>
          <dgm:bulletEnabled val="1"/>
        </dgm:presLayoutVars>
      </dgm:prSet>
      <dgm:spPr/>
      <dgm:t>
        <a:bodyPr/>
        <a:lstStyle/>
        <a:p>
          <a:endParaRPr lang="el-GR"/>
        </a:p>
      </dgm:t>
    </dgm:pt>
    <dgm:pt modelId="{7008B5FC-72B9-4028-81AD-0FBD035EE2D6}" type="pres">
      <dgm:prSet presAssocID="{DF3229F0-9B10-4B45-83D0-564024D41769}" presName="sibTrans" presStyleCnt="0"/>
      <dgm:spPr/>
    </dgm:pt>
    <dgm:pt modelId="{ED1617FD-DC61-45CA-8E8D-CB56E50666C3}" type="pres">
      <dgm:prSet presAssocID="{D7ACD932-E154-4781-85A0-D986B098B41E}" presName="node" presStyleLbl="node1" presStyleIdx="13" presStyleCnt="20" custLinFactNeighborX="9252" custLinFactNeighborY="7710">
        <dgm:presLayoutVars>
          <dgm:bulletEnabled val="1"/>
        </dgm:presLayoutVars>
      </dgm:prSet>
      <dgm:spPr/>
      <dgm:t>
        <a:bodyPr/>
        <a:lstStyle/>
        <a:p>
          <a:endParaRPr lang="el-GR"/>
        </a:p>
      </dgm:t>
    </dgm:pt>
    <dgm:pt modelId="{7EDCB8E0-9A80-42BD-8B17-6F3F3C9655AC}" type="pres">
      <dgm:prSet presAssocID="{1179B375-15CD-4967-9E21-6BD53905DC90}" presName="sibTrans" presStyleCnt="0"/>
      <dgm:spPr/>
    </dgm:pt>
    <dgm:pt modelId="{7778CADE-E760-40BF-97AD-0DC8C969CC32}" type="pres">
      <dgm:prSet presAssocID="{F7463E57-F962-4665-AAAA-44087C2227E3}" presName="node" presStyleLbl="node1" presStyleIdx="14" presStyleCnt="20" custLinFactNeighborX="10574" custLinFactNeighborY="7710">
        <dgm:presLayoutVars>
          <dgm:bulletEnabled val="1"/>
        </dgm:presLayoutVars>
      </dgm:prSet>
      <dgm:spPr/>
      <dgm:t>
        <a:bodyPr/>
        <a:lstStyle/>
        <a:p>
          <a:endParaRPr lang="el-GR"/>
        </a:p>
      </dgm:t>
    </dgm:pt>
    <dgm:pt modelId="{01401234-F35E-4D67-942E-9CA93F9AA8C3}" type="pres">
      <dgm:prSet presAssocID="{E9970570-35AF-45EC-8053-01BF24E13457}" presName="sibTrans" presStyleCnt="0"/>
      <dgm:spPr/>
    </dgm:pt>
    <dgm:pt modelId="{4D17B86B-BA80-4106-AAA5-E1F6F286D7CE}" type="pres">
      <dgm:prSet presAssocID="{ACBAA955-16F6-424C-95C1-62968564EA8C}" presName="node" presStyleLbl="node1" presStyleIdx="15" presStyleCnt="20" custScaleY="176090" custLinFactY="-58327" custLinFactNeighborX="11095" custLinFactNeighborY="-100000">
        <dgm:presLayoutVars>
          <dgm:bulletEnabled val="1"/>
        </dgm:presLayoutVars>
      </dgm:prSet>
      <dgm:spPr/>
      <dgm:t>
        <a:bodyPr/>
        <a:lstStyle/>
        <a:p>
          <a:endParaRPr lang="el-GR"/>
        </a:p>
      </dgm:t>
    </dgm:pt>
    <dgm:pt modelId="{D13EC207-432C-400B-83E5-BBD954ED07DC}" type="pres">
      <dgm:prSet presAssocID="{7070814E-B63D-4EBB-AE91-D0C664F49FC6}" presName="sibTrans" presStyleCnt="0"/>
      <dgm:spPr/>
    </dgm:pt>
    <dgm:pt modelId="{6F9A7EE1-9EB7-4871-8981-D82FCDBE0C37}" type="pres">
      <dgm:prSet presAssocID="{FA0F2D38-1766-45BD-9284-A22020747D0A}" presName="node" presStyleLbl="node1" presStyleIdx="16" presStyleCnt="20" custLinFactNeighborX="-97106" custLinFactNeighborY="6609">
        <dgm:presLayoutVars>
          <dgm:bulletEnabled val="1"/>
        </dgm:presLayoutVars>
      </dgm:prSet>
      <dgm:spPr/>
      <dgm:t>
        <a:bodyPr/>
        <a:lstStyle/>
        <a:p>
          <a:endParaRPr lang="el-GR"/>
        </a:p>
      </dgm:t>
    </dgm:pt>
    <dgm:pt modelId="{8D534D1A-95F2-4322-B3D9-FB5D7D3179F5}" type="pres">
      <dgm:prSet presAssocID="{B4C04E8C-37B3-4A59-934E-71B15A6A3B4B}" presName="sibTrans" presStyleCnt="0"/>
      <dgm:spPr/>
    </dgm:pt>
    <dgm:pt modelId="{7FF3D6A9-824B-4073-A4F0-25620C175EA0}" type="pres">
      <dgm:prSet presAssocID="{9A934A21-7814-400F-8B24-C8A4B4247689}" presName="node" presStyleLbl="node1" presStyleIdx="17" presStyleCnt="20" custLinFactX="-248550" custLinFactNeighborX="-300000" custLinFactNeighborY="-1528">
        <dgm:presLayoutVars>
          <dgm:bulletEnabled val="1"/>
        </dgm:presLayoutVars>
      </dgm:prSet>
      <dgm:spPr/>
      <dgm:t>
        <a:bodyPr/>
        <a:lstStyle/>
        <a:p>
          <a:endParaRPr lang="el-GR"/>
        </a:p>
      </dgm:t>
    </dgm:pt>
    <dgm:pt modelId="{3C9A097A-C321-4690-BFA1-B46656D80681}" type="pres">
      <dgm:prSet presAssocID="{02BD9682-1E14-4F4D-A814-6EC4EB843B3D}" presName="sibTrans" presStyleCnt="0"/>
      <dgm:spPr/>
    </dgm:pt>
    <dgm:pt modelId="{67421323-1C5F-4688-8EF6-024646FCCADF}" type="pres">
      <dgm:prSet presAssocID="{1749CCC0-BE9C-47A4-90B3-28C98F39B82D}" presName="node" presStyleLbl="node1" presStyleIdx="18" presStyleCnt="20" custLinFactX="100000" custLinFactNeighborX="141081" custLinFactNeighborY="-33435">
        <dgm:presLayoutVars>
          <dgm:bulletEnabled val="1"/>
        </dgm:presLayoutVars>
      </dgm:prSet>
      <dgm:spPr/>
      <dgm:t>
        <a:bodyPr/>
        <a:lstStyle/>
        <a:p>
          <a:endParaRPr lang="el-GR"/>
        </a:p>
      </dgm:t>
    </dgm:pt>
    <dgm:pt modelId="{9F7140C5-CD69-465D-9EDC-B5DB1219C4E0}" type="pres">
      <dgm:prSet presAssocID="{AD47E248-D560-4E00-B2AF-6AA12157C82E}" presName="sibTrans" presStyleCnt="0"/>
      <dgm:spPr/>
    </dgm:pt>
    <dgm:pt modelId="{AC2AFBC1-781C-4998-9782-A4CFA0880B98}" type="pres">
      <dgm:prSet presAssocID="{E850E414-8699-405E-80C4-D8C2E9DBB5EE}" presName="node" presStyleLbl="node1" presStyleIdx="19" presStyleCnt="20" custLinFactX="26082" custLinFactY="-52079" custLinFactNeighborX="100000" custLinFactNeighborY="-100000">
        <dgm:presLayoutVars>
          <dgm:bulletEnabled val="1"/>
        </dgm:presLayoutVars>
      </dgm:prSet>
      <dgm:spPr/>
      <dgm:t>
        <a:bodyPr/>
        <a:lstStyle/>
        <a:p>
          <a:endParaRPr lang="el-GR"/>
        </a:p>
      </dgm:t>
    </dgm:pt>
  </dgm:ptLst>
  <dgm:cxnLst>
    <dgm:cxn modelId="{64A5E26A-DA68-44BB-8F82-348B5CBCBF7E}" type="presOf" srcId="{5B4350D8-2F84-441B-AC4E-8F7AC2CBE17A}" destId="{8C274941-34BB-4AD5-9D20-89B44256CD3E}" srcOrd="0" destOrd="0" presId="urn:microsoft.com/office/officeart/2005/8/layout/default"/>
    <dgm:cxn modelId="{F3A287FF-9B49-4BD4-9CDD-10D0EC1D501B}" type="presOf" srcId="{41560ADA-9E7A-4C91-9FAD-45EF47554F93}" destId="{F6A47ABF-7057-4F21-96FC-C198EFCC821F}" srcOrd="0" destOrd="0" presId="urn:microsoft.com/office/officeart/2005/8/layout/default"/>
    <dgm:cxn modelId="{DA73E7C8-E3E2-46E8-B3B9-61B866687890}" srcId="{5B4350D8-2F84-441B-AC4E-8F7AC2CBE17A}" destId="{3FB9689E-98C2-4D16-9A32-63E62292A393}" srcOrd="11" destOrd="0" parTransId="{41F4DFA2-7FB6-4816-944B-BF68963CE6B3}" sibTransId="{E9097976-DF93-4E7B-BD11-7E8C173424B4}"/>
    <dgm:cxn modelId="{8FBCAEB3-4EEB-4425-A3CA-290A229B5C3A}" type="presOf" srcId="{FA0F2D38-1766-45BD-9284-A22020747D0A}" destId="{6F9A7EE1-9EB7-4871-8981-D82FCDBE0C37}" srcOrd="0" destOrd="0" presId="urn:microsoft.com/office/officeart/2005/8/layout/default"/>
    <dgm:cxn modelId="{12D72339-5F4A-47AA-AD91-351CF1845AB7}" srcId="{5B4350D8-2F84-441B-AC4E-8F7AC2CBE17A}" destId="{F7463E57-F962-4665-AAAA-44087C2227E3}" srcOrd="14" destOrd="0" parTransId="{749FDD29-92A6-4CCF-BC66-224902C7D436}" sibTransId="{E9970570-35AF-45EC-8053-01BF24E13457}"/>
    <dgm:cxn modelId="{BDEBA24F-B393-4C8A-962C-6557EDBACBD4}" srcId="{5B4350D8-2F84-441B-AC4E-8F7AC2CBE17A}" destId="{3CE69BC0-EC54-4968-A78E-CA60D0350EDF}" srcOrd="2" destOrd="0" parTransId="{B27AB466-8302-4231-911D-04F2AD25C3F3}" sibTransId="{36261B48-B302-4E6E-AF32-E3BC34AB86F7}"/>
    <dgm:cxn modelId="{0C4E02AE-2816-4A4E-B93C-395F2131FFE6}" type="presOf" srcId="{CF12821E-D4F9-4234-A68F-C9D7F8ADDEE0}" destId="{4571699F-EE4E-459E-A11A-9DCFE55B96CE}" srcOrd="0" destOrd="0" presId="urn:microsoft.com/office/officeart/2005/8/layout/default"/>
    <dgm:cxn modelId="{3F4C7D92-D87D-4399-9A59-99E24F9FAF8C}" type="presOf" srcId="{3FB9689E-98C2-4D16-9A32-63E62292A393}" destId="{2E638F88-4862-4920-864A-0838A88989A8}" srcOrd="0" destOrd="0" presId="urn:microsoft.com/office/officeart/2005/8/layout/default"/>
    <dgm:cxn modelId="{9BCE13D9-D034-4BF2-856A-33DD555FC05F}" type="presOf" srcId="{ACBAA955-16F6-424C-95C1-62968564EA8C}" destId="{4D17B86B-BA80-4106-AAA5-E1F6F286D7CE}" srcOrd="0" destOrd="0" presId="urn:microsoft.com/office/officeart/2005/8/layout/default"/>
    <dgm:cxn modelId="{C90CF765-53B2-48C4-BE93-6A4880F40926}" srcId="{5B4350D8-2F84-441B-AC4E-8F7AC2CBE17A}" destId="{ACBAA955-16F6-424C-95C1-62968564EA8C}" srcOrd="15" destOrd="0" parTransId="{AABE5EBB-92A5-40AD-86C4-0CB50BFAE324}" sibTransId="{7070814E-B63D-4EBB-AE91-D0C664F49FC6}"/>
    <dgm:cxn modelId="{73EB2740-35D2-4970-A43B-B3076DE194E7}" srcId="{5B4350D8-2F84-441B-AC4E-8F7AC2CBE17A}" destId="{767987A3-8B8E-4397-9CEE-775A8E0A6959}" srcOrd="10" destOrd="0" parTransId="{582734D6-A881-4962-8DD1-6825996160C6}" sibTransId="{C20B2BFE-711F-4947-A09D-D9425ECAFAB1}"/>
    <dgm:cxn modelId="{97C79A12-B738-4EC8-A679-41D7642BD8FA}" type="presOf" srcId="{F7463E57-F962-4665-AAAA-44087C2227E3}" destId="{7778CADE-E760-40BF-97AD-0DC8C969CC32}" srcOrd="0" destOrd="0" presId="urn:microsoft.com/office/officeart/2005/8/layout/default"/>
    <dgm:cxn modelId="{68169A37-ADB7-4BCB-9BCD-D0A1F679D7B9}" srcId="{5B4350D8-2F84-441B-AC4E-8F7AC2CBE17A}" destId="{75F06C1A-B11D-41B1-B63D-31D04D1C2EDF}" srcOrd="4" destOrd="0" parTransId="{5C126661-63F3-4194-8B86-C83252FF485F}" sibTransId="{DFD3E33A-CE83-4FDE-9A8D-4A79A958B84A}"/>
    <dgm:cxn modelId="{96331FC0-CB21-4BB1-AAD9-65F756405A04}" srcId="{5B4350D8-2F84-441B-AC4E-8F7AC2CBE17A}" destId="{DC061D1A-3578-451D-A225-C416C94ABAE3}" srcOrd="9" destOrd="0" parTransId="{FC3C0CD6-4BA6-4411-A05F-3B0CF78DE51F}" sibTransId="{6107005B-D370-424B-8F0F-E25ABD92786E}"/>
    <dgm:cxn modelId="{3E484130-7E22-431F-AEF7-30BE31460FAA}" srcId="{5B4350D8-2F84-441B-AC4E-8F7AC2CBE17A}" destId="{EFB53754-E9B2-4D12-9F75-D07E07E50A10}" srcOrd="0" destOrd="0" parTransId="{1FD8AF10-3B2A-4620-80BC-3A5B95467961}" sibTransId="{101AA639-7398-4626-AB12-EA4731B3FB4A}"/>
    <dgm:cxn modelId="{2C4AE5A6-F0EE-41B4-93BE-0556D91C6AB6}" type="presOf" srcId="{767987A3-8B8E-4397-9CEE-775A8E0A6959}" destId="{4B64498F-B1AD-4543-B562-14C68D929F58}" srcOrd="0" destOrd="0" presId="urn:microsoft.com/office/officeart/2005/8/layout/default"/>
    <dgm:cxn modelId="{D6B1DE92-E187-48BE-BB7B-143F033EFE87}" srcId="{5B4350D8-2F84-441B-AC4E-8F7AC2CBE17A}" destId="{E850E414-8699-405E-80C4-D8C2E9DBB5EE}" srcOrd="19" destOrd="0" parTransId="{0B07EB52-DEED-4A45-B353-A2C27F8AEF0C}" sibTransId="{F3D3C1FA-107B-4332-A4D3-B1765F9686D2}"/>
    <dgm:cxn modelId="{19629076-7769-4BF7-9716-0B429E9AADD3}" type="presOf" srcId="{6C1C3DD6-9300-4DF4-A7D0-1352BB88244D}" destId="{D1641285-3745-448D-9B44-4B153C1762B5}" srcOrd="0" destOrd="0" presId="urn:microsoft.com/office/officeart/2005/8/layout/default"/>
    <dgm:cxn modelId="{01C31C97-170A-4749-8200-117529BFFCB2}" srcId="{5B4350D8-2F84-441B-AC4E-8F7AC2CBE17A}" destId="{D7ACD932-E154-4781-85A0-D986B098B41E}" srcOrd="13" destOrd="0" parTransId="{57ED2890-905D-46AB-BCB2-DDEA31362AFB}" sibTransId="{1179B375-15CD-4967-9E21-6BD53905DC90}"/>
    <dgm:cxn modelId="{59011445-8342-418B-AC07-7D1EA5958EC3}" srcId="{5B4350D8-2F84-441B-AC4E-8F7AC2CBE17A}" destId="{1749CCC0-BE9C-47A4-90B3-28C98F39B82D}" srcOrd="18" destOrd="0" parTransId="{7F1F7470-6276-480E-A496-B0482FCEB5F8}" sibTransId="{AD47E248-D560-4E00-B2AF-6AA12157C82E}"/>
    <dgm:cxn modelId="{B1AFEE23-B389-4070-AC13-A52F4E599C25}" type="presOf" srcId="{1749CCC0-BE9C-47A4-90B3-28C98F39B82D}" destId="{67421323-1C5F-4688-8EF6-024646FCCADF}" srcOrd="0" destOrd="0" presId="urn:microsoft.com/office/officeart/2005/8/layout/default"/>
    <dgm:cxn modelId="{0F3750F7-BC8A-4862-99C0-1E694C25D82D}" srcId="{5B4350D8-2F84-441B-AC4E-8F7AC2CBE17A}" destId="{CF12821E-D4F9-4234-A68F-C9D7F8ADDEE0}" srcOrd="8" destOrd="0" parTransId="{FEBC3F0C-D65E-4CAE-B4A3-03CB140703ED}" sibTransId="{6167F0D6-2FA8-488C-9F7C-144BDC8BAC46}"/>
    <dgm:cxn modelId="{A1F99561-257B-48F8-B053-911C84F14D4A}" srcId="{5B4350D8-2F84-441B-AC4E-8F7AC2CBE17A}" destId="{FD520730-E564-465D-B8A6-95FB4920C6B8}" srcOrd="1" destOrd="0" parTransId="{FD967DBA-2747-4CF3-9425-B2E445701663}" sibTransId="{048A18F5-6E38-4F19-B285-C02F38A37A6A}"/>
    <dgm:cxn modelId="{9165DC3D-C276-484E-A659-17AB8FE78C40}" type="presOf" srcId="{1E3143BC-F98C-4E56-893E-33A21FBC2F7D}" destId="{003E3513-A43F-4838-8961-979A9C58FA5D}" srcOrd="0" destOrd="0" presId="urn:microsoft.com/office/officeart/2005/8/layout/default"/>
    <dgm:cxn modelId="{77B4FA0F-9E31-477B-8928-F6C7AFB10233}" srcId="{5B4350D8-2F84-441B-AC4E-8F7AC2CBE17A}" destId="{1E3143BC-F98C-4E56-893E-33A21FBC2F7D}" srcOrd="5" destOrd="0" parTransId="{E63F6A65-7A8A-4A58-A749-2E8C0FFB2569}" sibTransId="{46D8E606-697F-43C9-97D0-29AE12898067}"/>
    <dgm:cxn modelId="{DA8EA809-532A-475E-B0FF-5E409AB550ED}" srcId="{5B4350D8-2F84-441B-AC4E-8F7AC2CBE17A}" destId="{41560ADA-9E7A-4C91-9FAD-45EF47554F93}" srcOrd="6" destOrd="0" parTransId="{9B9612CB-8F9B-46F9-A54E-F4668E88851B}" sibTransId="{DF984B24-8296-407C-8328-71A6E15FED6A}"/>
    <dgm:cxn modelId="{2DE6604D-2671-4F07-A328-27143C642D03}" type="presOf" srcId="{AD0D1772-C326-456B-9315-5FD9FF66A7DD}" destId="{D6BE4EFF-C876-412E-8FF0-4B09B3461464}" srcOrd="0" destOrd="0" presId="urn:microsoft.com/office/officeart/2005/8/layout/default"/>
    <dgm:cxn modelId="{A8F775B0-D6D8-48CF-8A4B-E64F69D1A696}" type="presOf" srcId="{E850E414-8699-405E-80C4-D8C2E9DBB5EE}" destId="{AC2AFBC1-781C-4998-9782-A4CFA0880B98}" srcOrd="0" destOrd="0" presId="urn:microsoft.com/office/officeart/2005/8/layout/default"/>
    <dgm:cxn modelId="{47B52BB3-2C3F-4889-90D9-72B59E64821F}" type="presOf" srcId="{FD520730-E564-465D-B8A6-95FB4920C6B8}" destId="{66D41FFB-67D3-45BE-85F3-BB104F145CF0}" srcOrd="0" destOrd="0" presId="urn:microsoft.com/office/officeart/2005/8/layout/default"/>
    <dgm:cxn modelId="{E812D0D0-B8B2-41DA-BE3F-0EBD303E9B50}" srcId="{5B4350D8-2F84-441B-AC4E-8F7AC2CBE17A}" destId="{3487FD1E-6046-4307-8A95-55391D888BE6}" srcOrd="3" destOrd="0" parTransId="{E96CE22F-151C-4DA3-8229-1EF69541F60C}" sibTransId="{E8F49552-5EA8-4D13-8382-65D37F6A7CFF}"/>
    <dgm:cxn modelId="{D5C0AE3A-DEB2-4E7D-BE09-722B3CFFEE33}" srcId="{5B4350D8-2F84-441B-AC4E-8F7AC2CBE17A}" destId="{6C1C3DD6-9300-4DF4-A7D0-1352BB88244D}" srcOrd="7" destOrd="0" parTransId="{A29F73C2-4C44-4CAA-8CB9-C11D9E373BA9}" sibTransId="{A6A24B19-8B3C-46AE-A226-2B0D4B339794}"/>
    <dgm:cxn modelId="{ACDD7DB1-6B1F-45F3-8BB8-6BF97383D63A}" type="presOf" srcId="{9A934A21-7814-400F-8B24-C8A4B4247689}" destId="{7FF3D6A9-824B-4073-A4F0-25620C175EA0}" srcOrd="0" destOrd="0" presId="urn:microsoft.com/office/officeart/2005/8/layout/default"/>
    <dgm:cxn modelId="{C17565D5-81F6-45B3-8ABD-FD8C2664B6C6}" type="presOf" srcId="{3CE69BC0-EC54-4968-A78E-CA60D0350EDF}" destId="{0F569752-9BDC-4806-B4FA-735D46BB0696}" srcOrd="0" destOrd="0" presId="urn:microsoft.com/office/officeart/2005/8/layout/default"/>
    <dgm:cxn modelId="{50EDC9CB-1F1C-41FF-B665-8353F96FEE56}" type="presOf" srcId="{75F06C1A-B11D-41B1-B63D-31D04D1C2EDF}" destId="{05CC53A5-A78E-41B7-AB2F-449CCECAF0BF}" srcOrd="0" destOrd="0" presId="urn:microsoft.com/office/officeart/2005/8/layout/default"/>
    <dgm:cxn modelId="{BD7DD2D4-997C-404B-A369-C97DC3C42E80}" type="presOf" srcId="{3487FD1E-6046-4307-8A95-55391D888BE6}" destId="{38CDBF3B-1B32-487E-A433-073CE895ADFA}" srcOrd="0" destOrd="0" presId="urn:microsoft.com/office/officeart/2005/8/layout/default"/>
    <dgm:cxn modelId="{9926F3E4-1C3E-4949-A635-99BD0AB8F43C}" srcId="{5B4350D8-2F84-441B-AC4E-8F7AC2CBE17A}" destId="{AD0D1772-C326-456B-9315-5FD9FF66A7DD}" srcOrd="12" destOrd="0" parTransId="{D40DC38E-2ECC-40DB-8389-E1BAB742D1AF}" sibTransId="{DF3229F0-9B10-4B45-83D0-564024D41769}"/>
    <dgm:cxn modelId="{A3393453-8A01-4C19-8D7A-00C8192B8B6B}" type="presOf" srcId="{D7ACD932-E154-4781-85A0-D986B098B41E}" destId="{ED1617FD-DC61-45CA-8E8D-CB56E50666C3}" srcOrd="0" destOrd="0" presId="urn:microsoft.com/office/officeart/2005/8/layout/default"/>
    <dgm:cxn modelId="{C94E4375-7158-451A-B0F1-B0D7C4119351}" srcId="{5B4350D8-2F84-441B-AC4E-8F7AC2CBE17A}" destId="{9A934A21-7814-400F-8B24-C8A4B4247689}" srcOrd="17" destOrd="0" parTransId="{2160BD1F-F815-4ADB-9D84-9F46449594FD}" sibTransId="{02BD9682-1E14-4F4D-A814-6EC4EB843B3D}"/>
    <dgm:cxn modelId="{7B4F1B95-F9B1-4924-A59F-4EABA909B1F9}" type="presOf" srcId="{EFB53754-E9B2-4D12-9F75-D07E07E50A10}" destId="{E3753693-3F7B-4FEB-854B-792FD151AF0A}" srcOrd="0" destOrd="0" presId="urn:microsoft.com/office/officeart/2005/8/layout/default"/>
    <dgm:cxn modelId="{94F5721F-E783-4A6D-9924-225997E85B7E}" srcId="{5B4350D8-2F84-441B-AC4E-8F7AC2CBE17A}" destId="{FA0F2D38-1766-45BD-9284-A22020747D0A}" srcOrd="16" destOrd="0" parTransId="{F0F94CED-32B2-4C5A-8B54-BB80581B82EC}" sibTransId="{B4C04E8C-37B3-4A59-934E-71B15A6A3B4B}"/>
    <dgm:cxn modelId="{1B566097-A960-4293-9C5F-0B5B172D41BB}" type="presOf" srcId="{DC061D1A-3578-451D-A225-C416C94ABAE3}" destId="{BF37B1F7-395C-428F-81AB-9301C59AD7DC}" srcOrd="0" destOrd="0" presId="urn:microsoft.com/office/officeart/2005/8/layout/default"/>
    <dgm:cxn modelId="{DAAFE6B2-2F34-457E-8817-BC4C6EF93827}" type="presParOf" srcId="{8C274941-34BB-4AD5-9D20-89B44256CD3E}" destId="{E3753693-3F7B-4FEB-854B-792FD151AF0A}" srcOrd="0" destOrd="0" presId="urn:microsoft.com/office/officeart/2005/8/layout/default"/>
    <dgm:cxn modelId="{3EDD68F1-18F4-4E50-908F-636408525310}" type="presParOf" srcId="{8C274941-34BB-4AD5-9D20-89B44256CD3E}" destId="{77A0D3C4-A375-43D1-A86C-BC6A361B311B}" srcOrd="1" destOrd="0" presId="urn:microsoft.com/office/officeart/2005/8/layout/default"/>
    <dgm:cxn modelId="{C933242E-34ED-4BBC-99E2-42DEC6D98033}" type="presParOf" srcId="{8C274941-34BB-4AD5-9D20-89B44256CD3E}" destId="{66D41FFB-67D3-45BE-85F3-BB104F145CF0}" srcOrd="2" destOrd="0" presId="urn:microsoft.com/office/officeart/2005/8/layout/default"/>
    <dgm:cxn modelId="{8794D52D-A2F7-435D-AB06-6E2A978F3115}" type="presParOf" srcId="{8C274941-34BB-4AD5-9D20-89B44256CD3E}" destId="{8BDBFEDD-37A6-49A7-8BFA-FCA625A26199}" srcOrd="3" destOrd="0" presId="urn:microsoft.com/office/officeart/2005/8/layout/default"/>
    <dgm:cxn modelId="{C10ABD1D-1672-4BFF-9F66-A80AE376584E}" type="presParOf" srcId="{8C274941-34BB-4AD5-9D20-89B44256CD3E}" destId="{0F569752-9BDC-4806-B4FA-735D46BB0696}" srcOrd="4" destOrd="0" presId="urn:microsoft.com/office/officeart/2005/8/layout/default"/>
    <dgm:cxn modelId="{1789A5A1-21D2-4ADD-B28F-1F21CA4F63FF}" type="presParOf" srcId="{8C274941-34BB-4AD5-9D20-89B44256CD3E}" destId="{B420E4D1-9FF1-4073-96E4-DE2F3A5305A0}" srcOrd="5" destOrd="0" presId="urn:microsoft.com/office/officeart/2005/8/layout/default"/>
    <dgm:cxn modelId="{BA4B979A-7F80-49EF-BD2E-390535B8D01D}" type="presParOf" srcId="{8C274941-34BB-4AD5-9D20-89B44256CD3E}" destId="{38CDBF3B-1B32-487E-A433-073CE895ADFA}" srcOrd="6" destOrd="0" presId="urn:microsoft.com/office/officeart/2005/8/layout/default"/>
    <dgm:cxn modelId="{EA9500B0-8AA4-4D1F-A188-848E24DCFD06}" type="presParOf" srcId="{8C274941-34BB-4AD5-9D20-89B44256CD3E}" destId="{386F2C2C-0432-4C33-8819-4906F64A4533}" srcOrd="7" destOrd="0" presId="urn:microsoft.com/office/officeart/2005/8/layout/default"/>
    <dgm:cxn modelId="{43A7DB4F-5A30-4515-B63D-9AC73343438C}" type="presParOf" srcId="{8C274941-34BB-4AD5-9D20-89B44256CD3E}" destId="{05CC53A5-A78E-41B7-AB2F-449CCECAF0BF}" srcOrd="8" destOrd="0" presId="urn:microsoft.com/office/officeart/2005/8/layout/default"/>
    <dgm:cxn modelId="{0329538A-825E-495C-8091-EEBEC5961456}" type="presParOf" srcId="{8C274941-34BB-4AD5-9D20-89B44256CD3E}" destId="{092F2760-962B-4FCD-A3C3-DBB4FEAEB761}" srcOrd="9" destOrd="0" presId="urn:microsoft.com/office/officeart/2005/8/layout/default"/>
    <dgm:cxn modelId="{598D8E1F-D1C5-4322-B940-A81E01E45962}" type="presParOf" srcId="{8C274941-34BB-4AD5-9D20-89B44256CD3E}" destId="{003E3513-A43F-4838-8961-979A9C58FA5D}" srcOrd="10" destOrd="0" presId="urn:microsoft.com/office/officeart/2005/8/layout/default"/>
    <dgm:cxn modelId="{1B0EBB88-BEAA-43CF-8494-FF4852122D15}" type="presParOf" srcId="{8C274941-34BB-4AD5-9D20-89B44256CD3E}" destId="{4CD32321-CB5B-4D4F-94F8-173D236182BA}" srcOrd="11" destOrd="0" presId="urn:microsoft.com/office/officeart/2005/8/layout/default"/>
    <dgm:cxn modelId="{B62586C3-EC6B-4D98-B97D-0A57AC7DF4CF}" type="presParOf" srcId="{8C274941-34BB-4AD5-9D20-89B44256CD3E}" destId="{F6A47ABF-7057-4F21-96FC-C198EFCC821F}" srcOrd="12" destOrd="0" presId="urn:microsoft.com/office/officeart/2005/8/layout/default"/>
    <dgm:cxn modelId="{5668DBB7-58B9-4D6D-9041-9FA6EA17ACF8}" type="presParOf" srcId="{8C274941-34BB-4AD5-9D20-89B44256CD3E}" destId="{B9FF0E12-84E4-4ECF-8FA0-06DB12CB86E5}" srcOrd="13" destOrd="0" presId="urn:microsoft.com/office/officeart/2005/8/layout/default"/>
    <dgm:cxn modelId="{B8DE2679-6C9E-4F7E-877A-390865A9A457}" type="presParOf" srcId="{8C274941-34BB-4AD5-9D20-89B44256CD3E}" destId="{D1641285-3745-448D-9B44-4B153C1762B5}" srcOrd="14" destOrd="0" presId="urn:microsoft.com/office/officeart/2005/8/layout/default"/>
    <dgm:cxn modelId="{18F64373-71BE-4EA2-AEC7-4797D293E5AB}" type="presParOf" srcId="{8C274941-34BB-4AD5-9D20-89B44256CD3E}" destId="{3E896BF9-A11B-41F7-AD44-7362F478CABF}" srcOrd="15" destOrd="0" presId="urn:microsoft.com/office/officeart/2005/8/layout/default"/>
    <dgm:cxn modelId="{F2EF9FCD-033E-4A26-811A-6EC9D068C2DC}" type="presParOf" srcId="{8C274941-34BB-4AD5-9D20-89B44256CD3E}" destId="{4571699F-EE4E-459E-A11A-9DCFE55B96CE}" srcOrd="16" destOrd="0" presId="urn:microsoft.com/office/officeart/2005/8/layout/default"/>
    <dgm:cxn modelId="{24A6CBE7-AAE7-43E8-9156-6DBC380E0DEB}" type="presParOf" srcId="{8C274941-34BB-4AD5-9D20-89B44256CD3E}" destId="{36803A60-1086-4F6C-9B41-018A44E54B1D}" srcOrd="17" destOrd="0" presId="urn:microsoft.com/office/officeart/2005/8/layout/default"/>
    <dgm:cxn modelId="{EAA5DEBB-8990-467A-B1ED-2F31C8046999}" type="presParOf" srcId="{8C274941-34BB-4AD5-9D20-89B44256CD3E}" destId="{BF37B1F7-395C-428F-81AB-9301C59AD7DC}" srcOrd="18" destOrd="0" presId="urn:microsoft.com/office/officeart/2005/8/layout/default"/>
    <dgm:cxn modelId="{8C4EAA64-9EC6-4A80-8C6E-A21C8CD2122E}" type="presParOf" srcId="{8C274941-34BB-4AD5-9D20-89B44256CD3E}" destId="{EB7EC60A-7FDC-41C9-95A1-C798B806AA08}" srcOrd="19" destOrd="0" presId="urn:microsoft.com/office/officeart/2005/8/layout/default"/>
    <dgm:cxn modelId="{732A8E8C-D57F-4927-AB09-04D2C556976C}" type="presParOf" srcId="{8C274941-34BB-4AD5-9D20-89B44256CD3E}" destId="{4B64498F-B1AD-4543-B562-14C68D929F58}" srcOrd="20" destOrd="0" presId="urn:microsoft.com/office/officeart/2005/8/layout/default"/>
    <dgm:cxn modelId="{2A823F78-9109-4012-8B18-26ACAA4A41F2}" type="presParOf" srcId="{8C274941-34BB-4AD5-9D20-89B44256CD3E}" destId="{2E06F207-D2A6-498B-A819-9E3FEBD26F0D}" srcOrd="21" destOrd="0" presId="urn:microsoft.com/office/officeart/2005/8/layout/default"/>
    <dgm:cxn modelId="{8E3DBEEE-F49C-49A1-8341-071622EF64D8}" type="presParOf" srcId="{8C274941-34BB-4AD5-9D20-89B44256CD3E}" destId="{2E638F88-4862-4920-864A-0838A88989A8}" srcOrd="22" destOrd="0" presId="urn:microsoft.com/office/officeart/2005/8/layout/default"/>
    <dgm:cxn modelId="{AC0E31EB-CB26-4329-86CA-317535246D2D}" type="presParOf" srcId="{8C274941-34BB-4AD5-9D20-89B44256CD3E}" destId="{24D410CA-102C-4818-A336-AC050EDF440D}" srcOrd="23" destOrd="0" presId="urn:microsoft.com/office/officeart/2005/8/layout/default"/>
    <dgm:cxn modelId="{B7626A8B-0AC6-4A9B-B689-DA5D3581A252}" type="presParOf" srcId="{8C274941-34BB-4AD5-9D20-89B44256CD3E}" destId="{D6BE4EFF-C876-412E-8FF0-4B09B3461464}" srcOrd="24" destOrd="0" presId="urn:microsoft.com/office/officeart/2005/8/layout/default"/>
    <dgm:cxn modelId="{9E68CA4B-BFAC-4F47-9039-04221CC17DB4}" type="presParOf" srcId="{8C274941-34BB-4AD5-9D20-89B44256CD3E}" destId="{7008B5FC-72B9-4028-81AD-0FBD035EE2D6}" srcOrd="25" destOrd="0" presId="urn:microsoft.com/office/officeart/2005/8/layout/default"/>
    <dgm:cxn modelId="{D206F68E-3ABD-4F14-9A03-76387FA12D0D}" type="presParOf" srcId="{8C274941-34BB-4AD5-9D20-89B44256CD3E}" destId="{ED1617FD-DC61-45CA-8E8D-CB56E50666C3}" srcOrd="26" destOrd="0" presId="urn:microsoft.com/office/officeart/2005/8/layout/default"/>
    <dgm:cxn modelId="{821AF750-D793-4261-99F5-430A4D9CEB88}" type="presParOf" srcId="{8C274941-34BB-4AD5-9D20-89B44256CD3E}" destId="{7EDCB8E0-9A80-42BD-8B17-6F3F3C9655AC}" srcOrd="27" destOrd="0" presId="urn:microsoft.com/office/officeart/2005/8/layout/default"/>
    <dgm:cxn modelId="{F4874B2D-5CC0-4247-A313-B2423431096C}" type="presParOf" srcId="{8C274941-34BB-4AD5-9D20-89B44256CD3E}" destId="{7778CADE-E760-40BF-97AD-0DC8C969CC32}" srcOrd="28" destOrd="0" presId="urn:microsoft.com/office/officeart/2005/8/layout/default"/>
    <dgm:cxn modelId="{F4B0B4E0-91D0-49EA-A083-D087C949E60F}" type="presParOf" srcId="{8C274941-34BB-4AD5-9D20-89B44256CD3E}" destId="{01401234-F35E-4D67-942E-9CA93F9AA8C3}" srcOrd="29" destOrd="0" presId="urn:microsoft.com/office/officeart/2005/8/layout/default"/>
    <dgm:cxn modelId="{51B8B2FB-17AB-407E-A2C5-93D7E32E116F}" type="presParOf" srcId="{8C274941-34BB-4AD5-9D20-89B44256CD3E}" destId="{4D17B86B-BA80-4106-AAA5-E1F6F286D7CE}" srcOrd="30" destOrd="0" presId="urn:microsoft.com/office/officeart/2005/8/layout/default"/>
    <dgm:cxn modelId="{78F9BDA9-F2C7-462B-A586-E0008B3E4325}" type="presParOf" srcId="{8C274941-34BB-4AD5-9D20-89B44256CD3E}" destId="{D13EC207-432C-400B-83E5-BBD954ED07DC}" srcOrd="31" destOrd="0" presId="urn:microsoft.com/office/officeart/2005/8/layout/default"/>
    <dgm:cxn modelId="{F69BCFA5-BC0E-4C22-BB66-AF530D6E3A65}" type="presParOf" srcId="{8C274941-34BB-4AD5-9D20-89B44256CD3E}" destId="{6F9A7EE1-9EB7-4871-8981-D82FCDBE0C37}" srcOrd="32" destOrd="0" presId="urn:microsoft.com/office/officeart/2005/8/layout/default"/>
    <dgm:cxn modelId="{F125A721-87FE-4BD8-8CE7-877A8F89CAD8}" type="presParOf" srcId="{8C274941-34BB-4AD5-9D20-89B44256CD3E}" destId="{8D534D1A-95F2-4322-B3D9-FB5D7D3179F5}" srcOrd="33" destOrd="0" presId="urn:microsoft.com/office/officeart/2005/8/layout/default"/>
    <dgm:cxn modelId="{D9C36B84-DA7F-4F78-B9A4-4B2CDD5FBD83}" type="presParOf" srcId="{8C274941-34BB-4AD5-9D20-89B44256CD3E}" destId="{7FF3D6A9-824B-4073-A4F0-25620C175EA0}" srcOrd="34" destOrd="0" presId="urn:microsoft.com/office/officeart/2005/8/layout/default"/>
    <dgm:cxn modelId="{10ED4DAB-B90F-4970-910C-9A3FBF3DDE02}" type="presParOf" srcId="{8C274941-34BB-4AD5-9D20-89B44256CD3E}" destId="{3C9A097A-C321-4690-BFA1-B46656D80681}" srcOrd="35" destOrd="0" presId="urn:microsoft.com/office/officeart/2005/8/layout/default"/>
    <dgm:cxn modelId="{2C82BA34-1EB1-4502-83EF-DD73EE2A9F50}" type="presParOf" srcId="{8C274941-34BB-4AD5-9D20-89B44256CD3E}" destId="{67421323-1C5F-4688-8EF6-024646FCCADF}" srcOrd="36" destOrd="0" presId="urn:microsoft.com/office/officeart/2005/8/layout/default"/>
    <dgm:cxn modelId="{45429036-23A2-46B1-992E-866115008E1D}" type="presParOf" srcId="{8C274941-34BB-4AD5-9D20-89B44256CD3E}" destId="{9F7140C5-CD69-465D-9EDC-B5DB1219C4E0}" srcOrd="37" destOrd="0" presId="urn:microsoft.com/office/officeart/2005/8/layout/default"/>
    <dgm:cxn modelId="{ED916858-11E6-4F1C-B556-6CB5811DA5DA}" type="presParOf" srcId="{8C274941-34BB-4AD5-9D20-89B44256CD3E}" destId="{AC2AFBC1-781C-4998-9782-A4CFA0880B98}" srcOrd="3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53693-3F7B-4FEB-854B-792FD151AF0A}">
      <dsp:nvSpPr>
        <dsp:cNvPr id="0" name=""/>
        <dsp:cNvSpPr/>
      </dsp:nvSpPr>
      <dsp:spPr>
        <a:xfrm>
          <a:off x="10175908" y="4106726"/>
          <a:ext cx="1687318" cy="101239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b="1" i="0" kern="1200" dirty="0" smtClean="0"/>
            <a:t>Πυκνωτικά μέσα</a:t>
          </a:r>
          <a:r>
            <a:rPr lang="el-GR" sz="1000" b="0" i="0" kern="1200" dirty="0" smtClean="0"/>
            <a:t>: αυξάνουν το ιξώδες ενός τροφίμου.</a:t>
          </a:r>
          <a:r>
            <a:rPr lang="el-GR" sz="1000" kern="1200" dirty="0" smtClean="0"/>
            <a:t/>
          </a:r>
          <a:br>
            <a:rPr lang="el-GR" sz="1000" kern="1200" dirty="0" smtClean="0"/>
          </a:br>
          <a:endParaRPr lang="el-GR" sz="1000" kern="1200" dirty="0"/>
        </a:p>
      </dsp:txBody>
      <dsp:txXfrm>
        <a:off x="10175908" y="4106726"/>
        <a:ext cx="1687318" cy="1012391"/>
      </dsp:txXfrm>
    </dsp:sp>
    <dsp:sp modelId="{66D41FFB-67D3-45BE-85F3-BB104F145CF0}">
      <dsp:nvSpPr>
        <dsp:cNvPr id="0" name=""/>
        <dsp:cNvSpPr/>
      </dsp:nvSpPr>
      <dsp:spPr>
        <a:xfrm>
          <a:off x="2371620" y="279284"/>
          <a:ext cx="1687318" cy="159211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l-GR" sz="900" b="1" i="0" kern="1200" dirty="0" smtClean="0"/>
            <a:t>Φορείς</a:t>
          </a:r>
          <a:r>
            <a:rPr lang="el-GR" sz="900" b="0" i="0" kern="1200" dirty="0" smtClean="0"/>
            <a:t>: χρησιμοποιούνται για τη διάλυση, την αραίωση, τη διασπορά ή άλλη φυσική τροποποίηση προσθέτου τροφίμων χωρίς να μεταβάλλουν τα τεχνολογικά χαρακτηριστικά του (και χωρίς να ασκούν οι ίδιοι τεχνολογικές επιδράσεις) προκειμένου να διευκολύνουν το χειρισμό, την εφαρμογή ή τη χρήση του.</a:t>
          </a:r>
          <a:endParaRPr lang="el-GR" sz="900" kern="1200" dirty="0"/>
        </a:p>
      </dsp:txBody>
      <dsp:txXfrm>
        <a:off x="2371620" y="279284"/>
        <a:ext cx="1687318" cy="1592116"/>
      </dsp:txXfrm>
    </dsp:sp>
    <dsp:sp modelId="{0F569752-9BDC-4806-B4FA-735D46BB0696}">
      <dsp:nvSpPr>
        <dsp:cNvPr id="0" name=""/>
        <dsp:cNvSpPr/>
      </dsp:nvSpPr>
      <dsp:spPr>
        <a:xfrm>
          <a:off x="4227671" y="277801"/>
          <a:ext cx="1687318" cy="154788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b="1" i="0" kern="1200" dirty="0" smtClean="0"/>
            <a:t>Συντηρητικά</a:t>
          </a:r>
          <a:r>
            <a:rPr lang="el-GR" sz="1000" b="0" i="0" kern="1200" dirty="0" smtClean="0"/>
            <a:t>: παρατείνουν το χρόνο διατήρησης των τροφίμων προστατεύοντάς τα από τις αλλοιώσεις που προκαλούνται από τους μικροοργανισμούς.</a:t>
          </a:r>
          <a:endParaRPr lang="el-GR" sz="1000" kern="1200" dirty="0"/>
        </a:p>
      </dsp:txBody>
      <dsp:txXfrm>
        <a:off x="4227671" y="277801"/>
        <a:ext cx="1687318" cy="1547885"/>
      </dsp:txXfrm>
    </dsp:sp>
    <dsp:sp modelId="{38CDBF3B-1B32-487E-A433-073CE895ADFA}">
      <dsp:nvSpPr>
        <dsp:cNvPr id="0" name=""/>
        <dsp:cNvSpPr/>
      </dsp:nvSpPr>
      <dsp:spPr>
        <a:xfrm>
          <a:off x="6139470" y="294561"/>
          <a:ext cx="1687318" cy="153483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b="1" i="0" kern="1200" dirty="0" smtClean="0"/>
            <a:t>Χρωστικές</a:t>
          </a:r>
          <a:r>
            <a:rPr lang="el-GR" sz="1000" b="0" i="0" kern="1200" dirty="0" smtClean="0"/>
            <a:t>: προσθέτουν ή αποκαθιστούν το χρώμα ενός τροφίμου που έχει χαθεί κατά την επεξεργασία του.</a:t>
          </a:r>
          <a:endParaRPr lang="el-GR" sz="1000" kern="1200" dirty="0"/>
        </a:p>
      </dsp:txBody>
      <dsp:txXfrm>
        <a:off x="6139470" y="294561"/>
        <a:ext cx="1687318" cy="1534835"/>
      </dsp:txXfrm>
    </dsp:sp>
    <dsp:sp modelId="{05CC53A5-A78E-41B7-AB2F-449CCECAF0BF}">
      <dsp:nvSpPr>
        <dsp:cNvPr id="0" name=""/>
        <dsp:cNvSpPr/>
      </dsp:nvSpPr>
      <dsp:spPr>
        <a:xfrm>
          <a:off x="8051287" y="277741"/>
          <a:ext cx="1687318" cy="159601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b="1" i="0" kern="1200" dirty="0" smtClean="0"/>
            <a:t>Διογκωτικοί παράγοντες</a:t>
          </a:r>
          <a:r>
            <a:rPr lang="el-GR" sz="1000" b="0" i="0" kern="1200" dirty="0" smtClean="0"/>
            <a:t>: συμβάλλουν στη διόγκωση τροφίμου χωρίς να συμβάλλουν σημαντικά στη διαθέσιμη ενεργειακή αξία του.</a:t>
          </a:r>
          <a:endParaRPr lang="el-GR" sz="1000" kern="1200" dirty="0"/>
        </a:p>
      </dsp:txBody>
      <dsp:txXfrm>
        <a:off x="8051287" y="277741"/>
        <a:ext cx="1687318" cy="1596014"/>
      </dsp:txXfrm>
    </dsp:sp>
    <dsp:sp modelId="{003E3513-A43F-4838-8961-979A9C58FA5D}">
      <dsp:nvSpPr>
        <dsp:cNvPr id="0" name=""/>
        <dsp:cNvSpPr/>
      </dsp:nvSpPr>
      <dsp:spPr>
        <a:xfrm>
          <a:off x="10019140" y="312805"/>
          <a:ext cx="1687318" cy="149405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b="1" i="0" kern="1200" dirty="0" smtClean="0"/>
            <a:t>Αφριστικοί παράγοντες</a:t>
          </a:r>
          <a:r>
            <a:rPr lang="el-GR" sz="1000" b="0" i="0" kern="1200" dirty="0" smtClean="0"/>
            <a:t>: επιτρέπουν την ομοιογενή διασπορά αερίου φάσεως σε υγρό ή στερεό τρόφιμο.</a:t>
          </a:r>
          <a:endParaRPr lang="el-GR" sz="1000" kern="1200" dirty="0"/>
        </a:p>
      </dsp:txBody>
      <dsp:txXfrm>
        <a:off x="10019140" y="312805"/>
        <a:ext cx="1687318" cy="1494056"/>
      </dsp:txXfrm>
    </dsp:sp>
    <dsp:sp modelId="{F6A47ABF-7057-4F21-96FC-C198EFCC821F}">
      <dsp:nvSpPr>
        <dsp:cNvPr id="0" name=""/>
        <dsp:cNvSpPr/>
      </dsp:nvSpPr>
      <dsp:spPr>
        <a:xfrm>
          <a:off x="541571" y="282470"/>
          <a:ext cx="1687318" cy="152932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b="1" i="0" kern="1200" dirty="0" smtClean="0">
              <a:solidFill>
                <a:schemeClr val="tx1"/>
              </a:solidFill>
            </a:rPr>
            <a:t>Γαλακτωματοποιητικά άλατα</a:t>
          </a:r>
          <a:r>
            <a:rPr lang="el-GR" sz="1000" b="0" i="0" kern="1200" dirty="0" smtClean="0">
              <a:solidFill>
                <a:schemeClr val="tx1"/>
              </a:solidFill>
            </a:rPr>
            <a:t>: μετατρέπουν τις πρωτεΐνες που περιέχονται στο τυρί σε διασπαρμένη μορφή και, κατ' αυτόν τον τρόπο, επιφέρουν ομοιογενή κατανομή των λιπών και των άλλων συστατικών</a:t>
          </a:r>
          <a:r>
            <a:rPr lang="el-GR" sz="800" b="0" i="0" kern="1200" dirty="0" smtClean="0">
              <a:solidFill>
                <a:schemeClr val="tx1"/>
              </a:solidFill>
            </a:rPr>
            <a:t>.</a:t>
          </a:r>
          <a:endParaRPr lang="el-GR" sz="800" kern="1200" dirty="0">
            <a:solidFill>
              <a:schemeClr val="tx1"/>
            </a:solidFill>
          </a:endParaRPr>
        </a:p>
      </dsp:txBody>
      <dsp:txXfrm>
        <a:off x="541571" y="282470"/>
        <a:ext cx="1687318" cy="1529328"/>
      </dsp:txXfrm>
    </dsp:sp>
    <dsp:sp modelId="{D1641285-3745-448D-9B44-4B153C1762B5}">
      <dsp:nvSpPr>
        <dsp:cNvPr id="0" name=""/>
        <dsp:cNvSpPr/>
      </dsp:nvSpPr>
      <dsp:spPr>
        <a:xfrm>
          <a:off x="574777" y="2093410"/>
          <a:ext cx="1687318" cy="170132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b="1" i="0" kern="1200" dirty="0" smtClean="0"/>
            <a:t>Αντιοξειδωτικά</a:t>
          </a:r>
          <a:r>
            <a:rPr lang="el-GR" sz="1000" b="0" i="0" kern="1200" dirty="0" smtClean="0"/>
            <a:t>: παρατείνουν το χρόνο διατήρησης των τροφίμων προστατεύοντάς τα από τις αλλοιώσεις που προκαλούνται από την οξείδωση (όπως το </a:t>
          </a:r>
          <a:r>
            <a:rPr lang="el-GR" sz="1000" b="0" i="0" kern="1200" dirty="0" err="1" smtClean="0"/>
            <a:t>τάγγισμα</a:t>
          </a:r>
          <a:r>
            <a:rPr lang="el-GR" sz="1000" b="0" i="0" kern="1200" dirty="0" smtClean="0"/>
            <a:t> των λιπών και οι μεταβολές χρώματος).</a:t>
          </a:r>
          <a:endParaRPr lang="el-GR" sz="1000" kern="1200" dirty="0"/>
        </a:p>
      </dsp:txBody>
      <dsp:txXfrm>
        <a:off x="574777" y="2093410"/>
        <a:ext cx="1687318" cy="1701323"/>
      </dsp:txXfrm>
    </dsp:sp>
    <dsp:sp modelId="{4571699F-EE4E-459E-A11A-9DCFE55B96CE}">
      <dsp:nvSpPr>
        <dsp:cNvPr id="0" name=""/>
        <dsp:cNvSpPr/>
      </dsp:nvSpPr>
      <dsp:spPr>
        <a:xfrm>
          <a:off x="2540301" y="2131922"/>
          <a:ext cx="1687318" cy="177387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b="1" i="0" kern="1200" dirty="0" smtClean="0"/>
            <a:t>Υλικά για γλασάρισμα</a:t>
          </a:r>
          <a:r>
            <a:rPr lang="el-GR" sz="1000" b="0" i="0" kern="1200" dirty="0" smtClean="0"/>
            <a:t> (συμπεριλαμβανομένων των λιπαντικών μέσων) προσδίδουν στιλπνότητα ή παρέχουν προστατευτική επικάλυψη, τοποθετούμενα στην εξωτερική επιφάνεια του τροφίμου.</a:t>
          </a:r>
          <a:endParaRPr lang="el-GR" sz="1000" kern="1200" dirty="0"/>
        </a:p>
      </dsp:txBody>
      <dsp:txXfrm>
        <a:off x="2540301" y="2131922"/>
        <a:ext cx="1687318" cy="1773871"/>
      </dsp:txXfrm>
    </dsp:sp>
    <dsp:sp modelId="{BF37B1F7-395C-428F-81AB-9301C59AD7DC}">
      <dsp:nvSpPr>
        <dsp:cNvPr id="0" name=""/>
        <dsp:cNvSpPr/>
      </dsp:nvSpPr>
      <dsp:spPr>
        <a:xfrm>
          <a:off x="4407488" y="2127391"/>
          <a:ext cx="1687318" cy="175460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b="1" i="0" kern="1200" dirty="0" smtClean="0"/>
            <a:t>Βελτιωτικό αλεύρων</a:t>
          </a:r>
          <a:r>
            <a:rPr lang="el-GR" sz="1000" b="0" i="0" kern="1200" dirty="0" smtClean="0"/>
            <a:t>: προστίθενται στο αλεύρι ή στη ζύμη προκειμένου να βελτιώσουν την </a:t>
          </a:r>
          <a:r>
            <a:rPr lang="el-GR" sz="1000" b="0" i="0" kern="1200" dirty="0" err="1" smtClean="0"/>
            <a:t>αρτοποιητική</a:t>
          </a:r>
          <a:r>
            <a:rPr lang="el-GR" sz="1000" b="0" i="0" kern="1200" dirty="0" smtClean="0"/>
            <a:t> ικανότητά τους.</a:t>
          </a:r>
          <a:endParaRPr lang="el-GR" sz="1000" kern="1200" dirty="0"/>
        </a:p>
      </dsp:txBody>
      <dsp:txXfrm>
        <a:off x="4407488" y="2127391"/>
        <a:ext cx="1687318" cy="1754605"/>
      </dsp:txXfrm>
    </dsp:sp>
    <dsp:sp modelId="{4B64498F-B1AD-4543-B562-14C68D929F58}">
      <dsp:nvSpPr>
        <dsp:cNvPr id="0" name=""/>
        <dsp:cNvSpPr/>
      </dsp:nvSpPr>
      <dsp:spPr>
        <a:xfrm>
          <a:off x="8130169" y="2109953"/>
          <a:ext cx="1687318" cy="176767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b="1" i="0" kern="1200" dirty="0" smtClean="0"/>
            <a:t>Σκληρυντικοί παράγοντες</a:t>
          </a:r>
          <a:r>
            <a:rPr lang="el-GR" sz="1000" b="0" i="0" kern="1200" dirty="0" smtClean="0"/>
            <a:t>: καθιστούν ή διατηρούν τους ιστούς των φρούτων ή των λαχανικών σκληρούς ή τραγανούς, ή αλληλοεπιδρούνε με τους πηκτωματογόνους παράγοντες για την παρασκευή ή την ενίσχυση πηκτώματος.</a:t>
          </a:r>
          <a:endParaRPr lang="el-GR" sz="1000" kern="1200" dirty="0"/>
        </a:p>
      </dsp:txBody>
      <dsp:txXfrm>
        <a:off x="8130169" y="2109953"/>
        <a:ext cx="1687318" cy="1767675"/>
      </dsp:txXfrm>
    </dsp:sp>
    <dsp:sp modelId="{2E638F88-4862-4920-864A-0838A88989A8}">
      <dsp:nvSpPr>
        <dsp:cNvPr id="0" name=""/>
        <dsp:cNvSpPr/>
      </dsp:nvSpPr>
      <dsp:spPr>
        <a:xfrm>
          <a:off x="2543591" y="5333164"/>
          <a:ext cx="1687318" cy="101239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b="1" i="0" kern="1200" dirty="0" smtClean="0"/>
            <a:t>Διογκωτικοί παράγοντες</a:t>
          </a:r>
          <a:r>
            <a:rPr lang="el-GR" sz="1000" b="0" i="0" kern="1200" dirty="0" smtClean="0"/>
            <a:t>: συμβάλλουν στη διόγκωση τροφίμου χωρίς να συμβάλλουν σημαντικά στη διαθέσιμη ενεργειακή αξία του.</a:t>
          </a:r>
          <a:endParaRPr lang="el-GR" sz="1000" kern="1200" dirty="0"/>
        </a:p>
      </dsp:txBody>
      <dsp:txXfrm>
        <a:off x="2543591" y="5333164"/>
        <a:ext cx="1687318" cy="1012391"/>
      </dsp:txXfrm>
    </dsp:sp>
    <dsp:sp modelId="{D6BE4EFF-C876-412E-8FF0-4B09B3461464}">
      <dsp:nvSpPr>
        <dsp:cNvPr id="0" name=""/>
        <dsp:cNvSpPr/>
      </dsp:nvSpPr>
      <dsp:spPr>
        <a:xfrm>
          <a:off x="10089096" y="2088046"/>
          <a:ext cx="1687318" cy="175247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b="1" i="0" kern="1200" dirty="0" smtClean="0"/>
            <a:t>Προωστικοί παράγοντες</a:t>
          </a:r>
          <a:r>
            <a:rPr lang="el-GR" sz="1000" b="0" i="0" kern="1200" dirty="0" smtClean="0"/>
            <a:t>: τα αέρια, πλην του αέρα, τα οποία προκαλούν την αποβολή τροφίμου από περιέκτη.</a:t>
          </a:r>
          <a:endParaRPr lang="el-GR" sz="1000" kern="1200" dirty="0"/>
        </a:p>
      </dsp:txBody>
      <dsp:txXfrm>
        <a:off x="10089096" y="2088046"/>
        <a:ext cx="1687318" cy="1752479"/>
      </dsp:txXfrm>
    </dsp:sp>
    <dsp:sp modelId="{ED1617FD-DC61-45CA-8E8D-CB56E50666C3}">
      <dsp:nvSpPr>
        <dsp:cNvPr id="0" name=""/>
        <dsp:cNvSpPr/>
      </dsp:nvSpPr>
      <dsp:spPr>
        <a:xfrm>
          <a:off x="2527731" y="4174762"/>
          <a:ext cx="1687318" cy="101239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b="1" i="0" kern="1200" dirty="0" smtClean="0"/>
            <a:t>Ενισχυτικά γεύσης</a:t>
          </a:r>
          <a:r>
            <a:rPr lang="el-GR" sz="1000" b="0" i="0" kern="1200" dirty="0" smtClean="0"/>
            <a:t>: ενισχύουν την υπάρχουσα γεύση ή / και οσμή του τροφίμου.</a:t>
          </a:r>
          <a:r>
            <a:rPr lang="el-GR" sz="1000" kern="1200" dirty="0" smtClean="0"/>
            <a:t/>
          </a:r>
          <a:br>
            <a:rPr lang="el-GR" sz="1000" kern="1200" dirty="0" smtClean="0"/>
          </a:br>
          <a:endParaRPr lang="el-GR" sz="1000" kern="1200" dirty="0"/>
        </a:p>
      </dsp:txBody>
      <dsp:txXfrm>
        <a:off x="2527731" y="4174762"/>
        <a:ext cx="1687318" cy="1012391"/>
      </dsp:txXfrm>
    </dsp:sp>
    <dsp:sp modelId="{7778CADE-E760-40BF-97AD-0DC8C969CC32}">
      <dsp:nvSpPr>
        <dsp:cNvPr id="0" name=""/>
        <dsp:cNvSpPr/>
      </dsp:nvSpPr>
      <dsp:spPr>
        <a:xfrm>
          <a:off x="4406088" y="4174762"/>
          <a:ext cx="1687318" cy="101239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b="1" i="0" kern="1200" smtClean="0"/>
            <a:t>Πηκτωματογόνοι παράγοντες</a:t>
          </a:r>
          <a:r>
            <a:rPr lang="el-GR" sz="1000" b="0" i="0" kern="1200" smtClean="0"/>
            <a:t>: προσδίδουν σε ένα τρόφιμο υφή μέσω του σχηματισμού ενός πηκτώματος.</a:t>
          </a:r>
          <a:endParaRPr lang="el-GR" sz="1000" kern="1200"/>
        </a:p>
      </dsp:txBody>
      <dsp:txXfrm>
        <a:off x="4406088" y="4174762"/>
        <a:ext cx="1687318" cy="1012391"/>
      </dsp:txXfrm>
    </dsp:sp>
    <dsp:sp modelId="{4D17B86B-BA80-4106-AAA5-E1F6F286D7CE}">
      <dsp:nvSpPr>
        <dsp:cNvPr id="0" name=""/>
        <dsp:cNvSpPr/>
      </dsp:nvSpPr>
      <dsp:spPr>
        <a:xfrm>
          <a:off x="6270929" y="2108654"/>
          <a:ext cx="1687318" cy="178271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b="1" i="0" kern="1200" dirty="0" smtClean="0"/>
            <a:t>Γαλακτωματοποιητές</a:t>
          </a:r>
          <a:r>
            <a:rPr lang="el-GR" sz="1000" b="0" i="0" kern="1200" dirty="0" smtClean="0"/>
            <a:t>: επιτρέπουν το σχηματισμό ή τη διατήρηση ομοιογενούς μείγματος δύο ή περισσοτέρων μη μειγνυόμενων φάσεων, όπως το λάδι και το νερό, σε τρόφιμο.</a:t>
          </a:r>
          <a:endParaRPr lang="el-GR" sz="1000" kern="1200" dirty="0"/>
        </a:p>
      </dsp:txBody>
      <dsp:txXfrm>
        <a:off x="6270929" y="2108654"/>
        <a:ext cx="1687318" cy="1782719"/>
      </dsp:txXfrm>
    </dsp:sp>
    <dsp:sp modelId="{6F9A7EE1-9EB7-4871-8981-D82FCDBE0C37}">
      <dsp:nvSpPr>
        <dsp:cNvPr id="0" name=""/>
        <dsp:cNvSpPr/>
      </dsp:nvSpPr>
      <dsp:spPr>
        <a:xfrm>
          <a:off x="6301284" y="4163616"/>
          <a:ext cx="1687318" cy="101239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b="1" i="0" kern="1200" dirty="0" smtClean="0"/>
            <a:t>Αντισυσσωματοποιητικοί παράγοντες</a:t>
          </a:r>
          <a:r>
            <a:rPr lang="el-GR" sz="1000" b="0" i="0" kern="1200" dirty="0" smtClean="0"/>
            <a:t>: μειώνουν την τάση μεμονωμένων σωματιδίων του τροφίμου να προσκολλώνται μεταξύ τους.</a:t>
          </a:r>
          <a:endParaRPr lang="el-GR" sz="1000" kern="1200" dirty="0"/>
        </a:p>
      </dsp:txBody>
      <dsp:txXfrm>
        <a:off x="6301284" y="4163616"/>
        <a:ext cx="1687318" cy="1012391"/>
      </dsp:txXfrm>
    </dsp:sp>
    <dsp:sp modelId="{7FF3D6A9-824B-4073-A4F0-25620C175EA0}">
      <dsp:nvSpPr>
        <dsp:cNvPr id="0" name=""/>
        <dsp:cNvSpPr/>
      </dsp:nvSpPr>
      <dsp:spPr>
        <a:xfrm>
          <a:off x="540035" y="4081237"/>
          <a:ext cx="1687318" cy="101239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b="1" i="0" kern="1200" dirty="0" smtClean="0"/>
            <a:t>Ρυθμιστές οξύτητας</a:t>
          </a:r>
          <a:r>
            <a:rPr lang="el-GR" sz="1000" b="0" i="0" kern="1200" dirty="0" smtClean="0"/>
            <a:t>: μεταβάλλουν ή ελέγχουν την οξύτητα ή την </a:t>
          </a:r>
          <a:r>
            <a:rPr lang="el-GR" sz="1000" b="0" i="0" kern="1200" dirty="0" err="1" smtClean="0"/>
            <a:t>αλκαλικότητα</a:t>
          </a:r>
          <a:r>
            <a:rPr lang="el-GR" sz="1000" b="0" i="0" kern="1200" dirty="0" smtClean="0"/>
            <a:t> του τροφίμου.</a:t>
          </a:r>
          <a:endParaRPr lang="el-GR" sz="1000" kern="1200" dirty="0"/>
        </a:p>
      </dsp:txBody>
      <dsp:txXfrm>
        <a:off x="540035" y="4081237"/>
        <a:ext cx="1687318" cy="1012391"/>
      </dsp:txXfrm>
    </dsp:sp>
    <dsp:sp modelId="{67421323-1C5F-4688-8EF6-024646FCCADF}">
      <dsp:nvSpPr>
        <dsp:cNvPr id="0" name=""/>
        <dsp:cNvSpPr/>
      </dsp:nvSpPr>
      <dsp:spPr>
        <a:xfrm>
          <a:off x="8295476" y="5324501"/>
          <a:ext cx="1687318" cy="101239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b="1" i="0" kern="1200" dirty="0" smtClean="0"/>
            <a:t>Οξέα</a:t>
          </a:r>
          <a:r>
            <a:rPr lang="el-GR" sz="1000" b="0" i="0" kern="1200" dirty="0" smtClean="0"/>
            <a:t>: αυξάνουν την οξύτητα των τροφίμων ή / και τους προσδίδουν όξινη γεύση.</a:t>
          </a:r>
          <a:endParaRPr lang="el-GR" sz="1000" kern="1200" dirty="0"/>
        </a:p>
      </dsp:txBody>
      <dsp:txXfrm>
        <a:off x="8295476" y="5324501"/>
        <a:ext cx="1687318" cy="1012391"/>
      </dsp:txXfrm>
    </dsp:sp>
    <dsp:sp modelId="{AC2AFBC1-781C-4998-9782-A4CFA0880B98}">
      <dsp:nvSpPr>
        <dsp:cNvPr id="0" name=""/>
        <dsp:cNvSpPr/>
      </dsp:nvSpPr>
      <dsp:spPr>
        <a:xfrm>
          <a:off x="8211127" y="4123360"/>
          <a:ext cx="1687318" cy="101239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b="1" i="0" kern="1200" dirty="0" err="1" smtClean="0"/>
            <a:t>Αντιαφριστικοί</a:t>
          </a:r>
          <a:r>
            <a:rPr lang="el-GR" sz="1000" b="1" i="0" kern="1200" dirty="0" smtClean="0"/>
            <a:t> παράγοντες</a:t>
          </a:r>
          <a:r>
            <a:rPr lang="el-GR" sz="1000" b="0" i="0" kern="1200" dirty="0" smtClean="0"/>
            <a:t>: προλαμβάνουν ή περιορίζουν το σχηματισμό αφρού.</a:t>
          </a:r>
          <a:endParaRPr lang="el-GR" sz="1000" kern="1200" dirty="0"/>
        </a:p>
      </dsp:txBody>
      <dsp:txXfrm>
        <a:off x="8211127" y="4123360"/>
        <a:ext cx="1687318" cy="101239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A3DEE8-F2FC-4B57-83F1-A0F26100D871}" type="datetimeFigureOut">
              <a:rPr lang="el-GR" smtClean="0"/>
              <a:t>25/Απρ/2018</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02C5A4-6399-4444-8FB8-36842B487775}" type="slidenum">
              <a:rPr lang="el-GR" smtClean="0"/>
              <a:t>‹#›</a:t>
            </a:fld>
            <a:endParaRPr lang="el-GR"/>
          </a:p>
        </p:txBody>
      </p:sp>
    </p:spTree>
    <p:extLst>
      <p:ext uri="{BB962C8B-B14F-4D97-AF65-F5344CB8AC3E}">
        <p14:creationId xmlns:p14="http://schemas.microsoft.com/office/powerpoint/2010/main" val="3017021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smtClean="0"/>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9CBB37A3-D6D4-4119-AF31-97CD68BF37E9}" type="datetimeFigureOut">
              <a:rPr lang="el-GR" smtClean="0"/>
              <a:t>25/Απρ/2018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B7D1B8-AF34-49C9-9D79-F0938276DB43}" type="slidenum">
              <a:rPr lang="el-GR" smtClean="0"/>
              <a:t>‹#›</a:t>
            </a:fld>
            <a:endParaRPr lang="el-GR"/>
          </a:p>
        </p:txBody>
      </p:sp>
    </p:spTree>
    <p:extLst>
      <p:ext uri="{BB962C8B-B14F-4D97-AF65-F5344CB8AC3E}">
        <p14:creationId xmlns:p14="http://schemas.microsoft.com/office/powerpoint/2010/main" val="2963465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9CBB37A3-D6D4-4119-AF31-97CD68BF37E9}" type="datetimeFigureOut">
              <a:rPr lang="el-GR" smtClean="0"/>
              <a:t>25/Απρ/2018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6B7D1B8-AF34-49C9-9D79-F0938276DB43}" type="slidenum">
              <a:rPr lang="el-GR" smtClean="0"/>
              <a:t>‹#›</a:t>
            </a:fld>
            <a:endParaRPr lang="el-GR"/>
          </a:p>
        </p:txBody>
      </p:sp>
    </p:spTree>
    <p:extLst>
      <p:ext uri="{BB962C8B-B14F-4D97-AF65-F5344CB8AC3E}">
        <p14:creationId xmlns:p14="http://schemas.microsoft.com/office/powerpoint/2010/main" val="3330660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9CBB37A3-D6D4-4119-AF31-97CD68BF37E9}" type="datetimeFigureOut">
              <a:rPr lang="el-GR" smtClean="0"/>
              <a:t>25/Απρ/2018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B7D1B8-AF34-49C9-9D79-F0938276DB43}" type="slidenum">
              <a:rPr lang="el-GR" smtClean="0"/>
              <a:t>‹#›</a:t>
            </a:fld>
            <a:endParaRPr lang="el-GR"/>
          </a:p>
        </p:txBody>
      </p:sp>
    </p:spTree>
    <p:extLst>
      <p:ext uri="{BB962C8B-B14F-4D97-AF65-F5344CB8AC3E}">
        <p14:creationId xmlns:p14="http://schemas.microsoft.com/office/powerpoint/2010/main" val="3568516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smtClean="0"/>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smtClean="0"/>
              <a:t>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9CBB37A3-D6D4-4119-AF31-97CD68BF37E9}" type="datetimeFigureOut">
              <a:rPr lang="el-GR" smtClean="0"/>
              <a:t>25/Απρ/2018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B7D1B8-AF34-49C9-9D79-F0938276DB43}" type="slidenum">
              <a:rPr lang="el-GR" smtClean="0"/>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31825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9CBB37A3-D6D4-4119-AF31-97CD68BF37E9}" type="datetimeFigureOut">
              <a:rPr lang="el-GR" smtClean="0"/>
              <a:t>25/Απρ/2018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B7D1B8-AF34-49C9-9D79-F0938276DB43}" type="slidenum">
              <a:rPr lang="el-GR" smtClean="0"/>
              <a:t>‹#›</a:t>
            </a:fld>
            <a:endParaRPr lang="el-GR"/>
          </a:p>
        </p:txBody>
      </p:sp>
    </p:spTree>
    <p:extLst>
      <p:ext uri="{BB962C8B-B14F-4D97-AF65-F5344CB8AC3E}">
        <p14:creationId xmlns:p14="http://schemas.microsoft.com/office/powerpoint/2010/main" val="4159829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CBB37A3-D6D4-4119-AF31-97CD68BF37E9}" type="datetimeFigureOut">
              <a:rPr lang="el-GR" smtClean="0"/>
              <a:t>25/Απρ/2018</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B7D1B8-AF34-49C9-9D79-F0938276DB43}" type="slidenum">
              <a:rPr lang="el-GR" smtClean="0"/>
              <a:t>‹#›</a:t>
            </a:fld>
            <a:endParaRPr lang="el-GR"/>
          </a:p>
        </p:txBody>
      </p:sp>
    </p:spTree>
    <p:extLst>
      <p:ext uri="{BB962C8B-B14F-4D97-AF65-F5344CB8AC3E}">
        <p14:creationId xmlns:p14="http://schemas.microsoft.com/office/powerpoint/2010/main" val="2946941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CBB37A3-D6D4-4119-AF31-97CD68BF37E9}" type="datetimeFigureOut">
              <a:rPr lang="el-GR" smtClean="0"/>
              <a:t>25/Απρ/2018</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B7D1B8-AF34-49C9-9D79-F0938276DB43}" type="slidenum">
              <a:rPr lang="el-GR" smtClean="0"/>
              <a:t>‹#›</a:t>
            </a:fld>
            <a:endParaRPr lang="el-GR"/>
          </a:p>
        </p:txBody>
      </p:sp>
    </p:spTree>
    <p:extLst>
      <p:ext uri="{BB962C8B-B14F-4D97-AF65-F5344CB8AC3E}">
        <p14:creationId xmlns:p14="http://schemas.microsoft.com/office/powerpoint/2010/main" val="3077532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CBB37A3-D6D4-4119-AF31-97CD68BF37E9}" type="datetimeFigureOut">
              <a:rPr lang="el-GR" smtClean="0"/>
              <a:t>25/Απρ/2018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B7D1B8-AF34-49C9-9D79-F0938276DB43}" type="slidenum">
              <a:rPr lang="el-GR" smtClean="0"/>
              <a:t>‹#›</a:t>
            </a:fld>
            <a:endParaRPr lang="el-GR"/>
          </a:p>
        </p:txBody>
      </p:sp>
    </p:spTree>
    <p:extLst>
      <p:ext uri="{BB962C8B-B14F-4D97-AF65-F5344CB8AC3E}">
        <p14:creationId xmlns:p14="http://schemas.microsoft.com/office/powerpoint/2010/main" val="2461134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CBB37A3-D6D4-4119-AF31-97CD68BF37E9}" type="datetimeFigureOut">
              <a:rPr lang="el-GR" smtClean="0"/>
              <a:t>25/Απρ/2018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B7D1B8-AF34-49C9-9D79-F0938276DB43}" type="slidenum">
              <a:rPr lang="el-GR" smtClean="0"/>
              <a:t>‹#›</a:t>
            </a:fld>
            <a:endParaRPr lang="el-GR"/>
          </a:p>
        </p:txBody>
      </p:sp>
    </p:spTree>
    <p:extLst>
      <p:ext uri="{BB962C8B-B14F-4D97-AF65-F5344CB8AC3E}">
        <p14:creationId xmlns:p14="http://schemas.microsoft.com/office/powerpoint/2010/main" val="3271439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p>
            <a:fld id="{9CBB37A3-D6D4-4119-AF31-97CD68BF37E9}" type="datetimeFigureOut">
              <a:rPr lang="el-GR" smtClean="0"/>
              <a:t>25/Απρ/2018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B7D1B8-AF34-49C9-9D79-F0938276DB43}" type="slidenum">
              <a:rPr lang="el-GR" smtClean="0"/>
              <a:t>‹#›</a:t>
            </a:fld>
            <a:endParaRPr lang="el-GR"/>
          </a:p>
        </p:txBody>
      </p:sp>
    </p:spTree>
    <p:extLst>
      <p:ext uri="{BB962C8B-B14F-4D97-AF65-F5344CB8AC3E}">
        <p14:creationId xmlns:p14="http://schemas.microsoft.com/office/powerpoint/2010/main" val="3381450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9CBB37A3-D6D4-4119-AF31-97CD68BF37E9}" type="datetimeFigureOut">
              <a:rPr lang="el-GR" smtClean="0"/>
              <a:t>25/Απρ/2018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B7D1B8-AF34-49C9-9D79-F0938276DB43}" type="slidenum">
              <a:rPr lang="el-GR" smtClean="0"/>
              <a:t>‹#›</a:t>
            </a:fld>
            <a:endParaRPr lang="el-GR"/>
          </a:p>
        </p:txBody>
      </p:sp>
    </p:spTree>
    <p:extLst>
      <p:ext uri="{BB962C8B-B14F-4D97-AF65-F5344CB8AC3E}">
        <p14:creationId xmlns:p14="http://schemas.microsoft.com/office/powerpoint/2010/main" val="284738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9CBB37A3-D6D4-4119-AF31-97CD68BF37E9}" type="datetimeFigureOut">
              <a:rPr lang="el-GR" smtClean="0"/>
              <a:t>25/Απρ/2018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6B7D1B8-AF34-49C9-9D79-F0938276DB43}" type="slidenum">
              <a:rPr lang="el-GR" smtClean="0"/>
              <a:t>‹#›</a:t>
            </a:fld>
            <a:endParaRPr lang="el-GR"/>
          </a:p>
        </p:txBody>
      </p:sp>
    </p:spTree>
    <p:extLst>
      <p:ext uri="{BB962C8B-B14F-4D97-AF65-F5344CB8AC3E}">
        <p14:creationId xmlns:p14="http://schemas.microsoft.com/office/powerpoint/2010/main" val="170897944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9CBB37A3-D6D4-4119-AF31-97CD68BF37E9}" type="datetimeFigureOut">
              <a:rPr lang="el-GR" smtClean="0"/>
              <a:t>25/Απρ/2018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6B7D1B8-AF34-49C9-9D79-F0938276DB43}" type="slidenum">
              <a:rPr lang="el-GR" smtClean="0"/>
              <a:t>‹#›</a:t>
            </a:fld>
            <a:endParaRPr lang="el-GR"/>
          </a:p>
        </p:txBody>
      </p:sp>
    </p:spTree>
    <p:extLst>
      <p:ext uri="{BB962C8B-B14F-4D97-AF65-F5344CB8AC3E}">
        <p14:creationId xmlns:p14="http://schemas.microsoft.com/office/powerpoint/2010/main" val="19268640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Date Placeholder 2"/>
          <p:cNvSpPr>
            <a:spLocks noGrp="1"/>
          </p:cNvSpPr>
          <p:nvPr>
            <p:ph type="dt" sz="half" idx="10"/>
          </p:nvPr>
        </p:nvSpPr>
        <p:spPr/>
        <p:txBody>
          <a:bodyPr/>
          <a:lstStyle/>
          <a:p>
            <a:fld id="{9CBB37A3-D6D4-4119-AF31-97CD68BF37E9}" type="datetimeFigureOut">
              <a:rPr lang="el-GR" smtClean="0"/>
              <a:t>25/Απρ/2018</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E6B7D1B8-AF34-49C9-9D79-F0938276DB43}" type="slidenum">
              <a:rPr lang="el-GR" smtClean="0"/>
              <a:t>‹#›</a:t>
            </a:fld>
            <a:endParaRPr lang="el-GR"/>
          </a:p>
        </p:txBody>
      </p:sp>
    </p:spTree>
    <p:extLst>
      <p:ext uri="{BB962C8B-B14F-4D97-AF65-F5344CB8AC3E}">
        <p14:creationId xmlns:p14="http://schemas.microsoft.com/office/powerpoint/2010/main" val="303750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CBB37A3-D6D4-4119-AF31-97CD68BF37E9}" type="datetimeFigureOut">
              <a:rPr lang="el-GR" smtClean="0"/>
              <a:t>25/Απρ/2018</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E6B7D1B8-AF34-49C9-9D79-F0938276DB43}" type="slidenum">
              <a:rPr lang="el-GR" smtClean="0"/>
              <a:t>‹#›</a:t>
            </a:fld>
            <a:endParaRPr lang="el-GR"/>
          </a:p>
        </p:txBody>
      </p:sp>
    </p:spTree>
    <p:extLst>
      <p:ext uri="{BB962C8B-B14F-4D97-AF65-F5344CB8AC3E}">
        <p14:creationId xmlns:p14="http://schemas.microsoft.com/office/powerpoint/2010/main" val="1073977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Date Placeholder 4"/>
          <p:cNvSpPr>
            <a:spLocks noGrp="1"/>
          </p:cNvSpPr>
          <p:nvPr>
            <p:ph type="dt" sz="half" idx="10"/>
          </p:nvPr>
        </p:nvSpPr>
        <p:spPr/>
        <p:txBody>
          <a:bodyPr/>
          <a:lstStyle/>
          <a:p>
            <a:fld id="{9CBB37A3-D6D4-4119-AF31-97CD68BF37E9}" type="datetimeFigureOut">
              <a:rPr lang="el-GR" smtClean="0"/>
              <a:t>25/Απρ/2018</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E6B7D1B8-AF34-49C9-9D79-F0938276DB43}" type="slidenum">
              <a:rPr lang="el-GR" smtClean="0"/>
              <a:t>‹#›</a:t>
            </a:fld>
            <a:endParaRPr lang="el-GR"/>
          </a:p>
        </p:txBody>
      </p:sp>
    </p:spTree>
    <p:extLst>
      <p:ext uri="{BB962C8B-B14F-4D97-AF65-F5344CB8AC3E}">
        <p14:creationId xmlns:p14="http://schemas.microsoft.com/office/powerpoint/2010/main" val="104552717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9CBB37A3-D6D4-4119-AF31-97CD68BF37E9}" type="datetimeFigureOut">
              <a:rPr lang="el-GR" smtClean="0"/>
              <a:t>25/Απρ/2018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6B7D1B8-AF34-49C9-9D79-F0938276DB43}" type="slidenum">
              <a:rPr lang="el-GR" smtClean="0"/>
              <a:t>‹#›</a:t>
            </a:fld>
            <a:endParaRPr lang="el-GR"/>
          </a:p>
        </p:txBody>
      </p:sp>
    </p:spTree>
    <p:extLst>
      <p:ext uri="{BB962C8B-B14F-4D97-AF65-F5344CB8AC3E}">
        <p14:creationId xmlns:p14="http://schemas.microsoft.com/office/powerpoint/2010/main" val="611800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CBB37A3-D6D4-4119-AF31-97CD68BF37E9}" type="datetimeFigureOut">
              <a:rPr lang="el-GR" smtClean="0"/>
              <a:t>25/Απρ/2018</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6B7D1B8-AF34-49C9-9D79-F0938276DB43}" type="slidenum">
              <a:rPr lang="el-GR" smtClean="0"/>
              <a:t>‹#›</a:t>
            </a:fld>
            <a:endParaRPr lang="el-GR"/>
          </a:p>
        </p:txBody>
      </p:sp>
    </p:spTree>
    <p:extLst>
      <p:ext uri="{BB962C8B-B14F-4D97-AF65-F5344CB8AC3E}">
        <p14:creationId xmlns:p14="http://schemas.microsoft.com/office/powerpoint/2010/main" val="910630074"/>
      </p:ext>
    </p:extLst>
  </p:cSld>
  <p:clrMap bg1="dk1" tx1="lt1" bg2="dk2" tx2="lt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 id="214748394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Sodium%20Benzoate%20Food%20additive%20assignment.mp4"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europa.eu/rapid/press-release_MEMO-11-783_en.htm?locale=en" TargetMode="External"/><Relationship Id="rId2" Type="http://schemas.openxmlformats.org/officeDocument/2006/relationships/hyperlink" Target="http://195.134.76.37/chemicals/chem_aceticacid.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02106" y="2287011"/>
            <a:ext cx="10255405" cy="1662546"/>
          </a:xfrm>
        </p:spPr>
        <p:txBody>
          <a:bodyPr>
            <a:normAutofit fontScale="90000"/>
          </a:bodyPr>
          <a:lstStyle/>
          <a:p>
            <a:r>
              <a:rPr lang="el-GR" sz="4000" b="1" dirty="0" smtClean="0">
                <a:solidFill>
                  <a:srgbClr val="FFFF00"/>
                </a:solidFill>
                <a:latin typeface="+mn-lt"/>
              </a:rPr>
              <a:t>ΤΑ ΚΑΡΒΟΞΥΛΙΚΑ ΟΞΕΑ </a:t>
            </a:r>
            <a:br>
              <a:rPr lang="el-GR" sz="4000" b="1" dirty="0" smtClean="0">
                <a:solidFill>
                  <a:srgbClr val="FFFF00"/>
                </a:solidFill>
                <a:latin typeface="+mn-lt"/>
              </a:rPr>
            </a:br>
            <a:r>
              <a:rPr lang="el-GR" sz="4000" b="1" dirty="0" smtClean="0">
                <a:solidFill>
                  <a:srgbClr val="FFFF00"/>
                </a:solidFill>
                <a:latin typeface="+mn-lt"/>
              </a:rPr>
              <a:t>…</a:t>
            </a:r>
            <a:r>
              <a:rPr lang="el-GR" sz="4000" b="1" dirty="0">
                <a:solidFill>
                  <a:srgbClr val="FFFF00"/>
                </a:solidFill>
                <a:latin typeface="+mn-lt"/>
              </a:rPr>
              <a:t> </a:t>
            </a:r>
            <a:r>
              <a:rPr lang="el-GR" sz="4000" b="1" dirty="0" smtClean="0">
                <a:solidFill>
                  <a:srgbClr val="FFFF00"/>
                </a:solidFill>
                <a:latin typeface="+mn-lt"/>
              </a:rPr>
              <a:t>ΣΤΟ ΠΙΑΤΟ ΜΑΣ</a:t>
            </a:r>
            <a:br>
              <a:rPr lang="el-GR" sz="4000" b="1" dirty="0" smtClean="0">
                <a:solidFill>
                  <a:srgbClr val="FFFF00"/>
                </a:solidFill>
                <a:latin typeface="+mn-lt"/>
              </a:rPr>
            </a:br>
            <a:endParaRPr lang="el-GR" sz="4000" b="1" dirty="0">
              <a:solidFill>
                <a:srgbClr val="FFFF00"/>
              </a:solidFill>
              <a:latin typeface="+mn-lt"/>
            </a:endParaRPr>
          </a:p>
        </p:txBody>
      </p:sp>
      <p:pic>
        <p:nvPicPr>
          <p:cNvPr id="4098" name="Picture 2" descr="ÎµÎ¹ÎºÏÎ½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1547" y="803464"/>
            <a:ext cx="5687664" cy="52181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73351" y="4460491"/>
            <a:ext cx="3166946" cy="646331"/>
          </a:xfrm>
          <a:prstGeom prst="rect">
            <a:avLst/>
          </a:prstGeom>
          <a:noFill/>
        </p:spPr>
        <p:txBody>
          <a:bodyPr wrap="square" rtlCol="0">
            <a:spAutoFit/>
          </a:bodyPr>
          <a:lstStyle/>
          <a:p>
            <a:r>
              <a:rPr lang="el-GR" dirty="0" smtClean="0"/>
              <a:t>Μαρία Ευτυχία Γ. </a:t>
            </a:r>
            <a:r>
              <a:rPr lang="el-GR" dirty="0" err="1" smtClean="0"/>
              <a:t>Λουκέρη</a:t>
            </a:r>
            <a:endParaRPr lang="el-GR" dirty="0" smtClean="0"/>
          </a:p>
          <a:p>
            <a:r>
              <a:rPr lang="el-GR" dirty="0" smtClean="0"/>
              <a:t>Χημικός 2</a:t>
            </a:r>
            <a:r>
              <a:rPr lang="el-GR" baseline="30000" dirty="0" smtClean="0"/>
              <a:t>ο</a:t>
            </a:r>
            <a:r>
              <a:rPr lang="el-GR" dirty="0" smtClean="0"/>
              <a:t> ΓΕΛ Αχαρνών</a:t>
            </a:r>
            <a:endParaRPr lang="el-GR" dirty="0"/>
          </a:p>
        </p:txBody>
      </p:sp>
    </p:spTree>
    <p:extLst>
      <p:ext uri="{BB962C8B-B14F-4D97-AF65-F5344CB8AC3E}">
        <p14:creationId xmlns:p14="http://schemas.microsoft.com/office/powerpoint/2010/main" val="132201028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107950" dist="12700" dir="5400000" algn="ctr">
              <a:srgbClr val="000000"/>
            </a:outerShdw>
            <a:softEdge rad="6350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 name="Τίτλος 1"/>
          <p:cNvSpPr>
            <a:spLocks noGrp="1"/>
          </p:cNvSpPr>
          <p:nvPr>
            <p:ph type="title"/>
          </p:nvPr>
        </p:nvSpPr>
        <p:spPr>
          <a:xfrm>
            <a:off x="725813" y="419265"/>
            <a:ext cx="11067258" cy="941185"/>
          </a:xfrm>
        </p:spPr>
        <p:txBody>
          <a:bodyPr/>
          <a:lstStyle/>
          <a:p>
            <a:r>
              <a:rPr lang="el-GR" b="1" dirty="0" smtClean="0">
                <a:solidFill>
                  <a:srgbClr val="FFFF00"/>
                </a:solidFill>
              </a:rPr>
              <a:t>ΚΑΤΑΛΟΓΟΣ ΤΡΟΦΙΜΩΝ ΠΡΟΣΘΕΤΩΝ Ε</a:t>
            </a:r>
            <a:endParaRPr lang="el-GR" b="1" dirty="0">
              <a:solidFill>
                <a:srgbClr val="FFFF00"/>
              </a:solidFill>
            </a:endParaRPr>
          </a:p>
        </p:txBody>
      </p:sp>
      <p:sp>
        <p:nvSpPr>
          <p:cNvPr id="3" name="Θέση περιεχομένου 2"/>
          <p:cNvSpPr>
            <a:spLocks noGrp="1"/>
          </p:cNvSpPr>
          <p:nvPr>
            <p:ph idx="1"/>
          </p:nvPr>
        </p:nvSpPr>
        <p:spPr>
          <a:xfrm>
            <a:off x="215900" y="1360450"/>
            <a:ext cx="9833953" cy="4887950"/>
          </a:xfrm>
        </p:spPr>
        <p:txBody>
          <a:bodyPr>
            <a:normAutofit fontScale="92500" lnSpcReduction="20000"/>
          </a:bodyPr>
          <a:lstStyle/>
          <a:p>
            <a:pPr marL="0" indent="0">
              <a:buNone/>
            </a:pPr>
            <a:endParaRPr lang="el-GR" b="1" dirty="0"/>
          </a:p>
          <a:p>
            <a:pPr marL="0" indent="0">
              <a:buNone/>
            </a:pPr>
            <a:endParaRPr lang="el-GR" dirty="0"/>
          </a:p>
          <a:p>
            <a:pPr lvl="1"/>
            <a:r>
              <a:rPr lang="el-GR" sz="2000" b="1" dirty="0" smtClean="0">
                <a:solidFill>
                  <a:srgbClr val="FFFF00"/>
                </a:solidFill>
              </a:rPr>
              <a:t>Ε100-Ε199 </a:t>
            </a:r>
            <a:r>
              <a:rPr lang="el-GR" sz="2000" b="1" dirty="0">
                <a:solidFill>
                  <a:srgbClr val="FFFF00"/>
                </a:solidFill>
              </a:rPr>
              <a:t>(χρωστικές)</a:t>
            </a:r>
          </a:p>
          <a:p>
            <a:pPr lvl="1"/>
            <a:r>
              <a:rPr lang="el-GR" sz="2000" b="1" dirty="0" smtClean="0">
                <a:solidFill>
                  <a:srgbClr val="FFFF00"/>
                </a:solidFill>
              </a:rPr>
              <a:t>Ε200-Ε297 </a:t>
            </a:r>
            <a:r>
              <a:rPr lang="el-GR" sz="2000" b="1" dirty="0">
                <a:solidFill>
                  <a:srgbClr val="FFFF00"/>
                </a:solidFill>
              </a:rPr>
              <a:t>(συντηρητικά)</a:t>
            </a:r>
          </a:p>
          <a:p>
            <a:pPr lvl="1"/>
            <a:r>
              <a:rPr lang="el-GR" sz="2000" b="1" dirty="0" smtClean="0">
                <a:solidFill>
                  <a:srgbClr val="FFFF00"/>
                </a:solidFill>
              </a:rPr>
              <a:t>Ε300-Ε399 </a:t>
            </a:r>
            <a:r>
              <a:rPr lang="el-GR" sz="2000" b="1" dirty="0">
                <a:solidFill>
                  <a:srgbClr val="FFFF00"/>
                </a:solidFill>
              </a:rPr>
              <a:t>(αντιοξειδωτικά, ρυθμιστές οξύτητας</a:t>
            </a:r>
            <a:r>
              <a:rPr lang="el-GR" sz="2000" b="1" dirty="0" smtClean="0">
                <a:solidFill>
                  <a:srgbClr val="FFFF00"/>
                </a:solidFill>
              </a:rPr>
              <a:t>)</a:t>
            </a:r>
            <a:endParaRPr lang="el-GR" sz="2000" b="1" dirty="0">
              <a:solidFill>
                <a:srgbClr val="FFFF00"/>
              </a:solidFill>
            </a:endParaRPr>
          </a:p>
          <a:p>
            <a:pPr lvl="1"/>
            <a:r>
              <a:rPr lang="el-GR" sz="2000" b="1" dirty="0" smtClean="0">
                <a:solidFill>
                  <a:srgbClr val="FFFF00"/>
                </a:solidFill>
              </a:rPr>
              <a:t>Ε400-Ε499 </a:t>
            </a:r>
            <a:r>
              <a:rPr lang="el-GR" sz="2000" b="1" dirty="0">
                <a:solidFill>
                  <a:srgbClr val="FFFF00"/>
                </a:solidFill>
              </a:rPr>
              <a:t>(γαλακτωματοποιητές, σταθεροποιητές, πηκτικοί παράγοντες)</a:t>
            </a:r>
          </a:p>
          <a:p>
            <a:pPr lvl="1"/>
            <a:r>
              <a:rPr lang="el-GR" sz="2000" b="1" dirty="0" smtClean="0">
                <a:solidFill>
                  <a:srgbClr val="FFFF00"/>
                </a:solidFill>
              </a:rPr>
              <a:t>Ε500-Ε599 </a:t>
            </a:r>
            <a:r>
              <a:rPr lang="el-GR" sz="2000" b="1" dirty="0">
                <a:solidFill>
                  <a:srgbClr val="FFFF00"/>
                </a:solidFill>
              </a:rPr>
              <a:t>(ρυθμιστές οξύτητας, αντισυσσωματικοί παράγοντες)</a:t>
            </a:r>
          </a:p>
          <a:p>
            <a:pPr lvl="1"/>
            <a:r>
              <a:rPr lang="el-GR" sz="2000" b="1" dirty="0" smtClean="0">
                <a:solidFill>
                  <a:srgbClr val="FFFF00"/>
                </a:solidFill>
              </a:rPr>
              <a:t>Ε600-Ε699 </a:t>
            </a:r>
            <a:r>
              <a:rPr lang="el-GR" sz="2000" b="1" dirty="0">
                <a:solidFill>
                  <a:srgbClr val="FFFF00"/>
                </a:solidFill>
              </a:rPr>
              <a:t>(βελτιωτικά γεύσης)</a:t>
            </a:r>
          </a:p>
          <a:p>
            <a:pPr lvl="1"/>
            <a:r>
              <a:rPr lang="el-GR" sz="2000" b="1" dirty="0" smtClean="0">
                <a:solidFill>
                  <a:srgbClr val="FFFF00"/>
                </a:solidFill>
              </a:rPr>
              <a:t>Ε700-Ε799 </a:t>
            </a:r>
            <a:r>
              <a:rPr lang="el-GR" sz="2000" b="1" dirty="0">
                <a:solidFill>
                  <a:srgbClr val="FFFF00"/>
                </a:solidFill>
              </a:rPr>
              <a:t>(αντιβιοτικά)</a:t>
            </a:r>
          </a:p>
          <a:p>
            <a:pPr lvl="1"/>
            <a:r>
              <a:rPr lang="el-GR" sz="2000" b="1" dirty="0" smtClean="0">
                <a:solidFill>
                  <a:srgbClr val="FFFF00"/>
                </a:solidFill>
              </a:rPr>
              <a:t>Ε900-Ε999 </a:t>
            </a:r>
            <a:r>
              <a:rPr lang="el-GR" sz="2000" b="1" dirty="0">
                <a:solidFill>
                  <a:srgbClr val="FFFF00"/>
                </a:solidFill>
              </a:rPr>
              <a:t>(διάφορα)</a:t>
            </a:r>
          </a:p>
          <a:p>
            <a:pPr lvl="1"/>
            <a:r>
              <a:rPr lang="el-GR" sz="2000" b="1" dirty="0" smtClean="0">
                <a:solidFill>
                  <a:srgbClr val="FFFF00"/>
                </a:solidFill>
              </a:rPr>
              <a:t>Ε1000-Ε1399 </a:t>
            </a:r>
            <a:r>
              <a:rPr lang="el-GR" sz="2000" b="1" dirty="0">
                <a:solidFill>
                  <a:srgbClr val="FFFF00"/>
                </a:solidFill>
              </a:rPr>
              <a:t>(διάφορα)</a:t>
            </a:r>
          </a:p>
          <a:p>
            <a:pPr lvl="1"/>
            <a:r>
              <a:rPr lang="el-GR" sz="2000" b="1" dirty="0" smtClean="0">
                <a:solidFill>
                  <a:srgbClr val="FFFF00"/>
                </a:solidFill>
              </a:rPr>
              <a:t>Ε1400-Ε1499 </a:t>
            </a:r>
            <a:r>
              <a:rPr lang="el-GR" sz="2000" b="1" dirty="0">
                <a:solidFill>
                  <a:srgbClr val="FFFF00"/>
                </a:solidFill>
              </a:rPr>
              <a:t>(πηκτικοί παράγοντες)</a:t>
            </a:r>
          </a:p>
          <a:p>
            <a:pPr lvl="1"/>
            <a:r>
              <a:rPr lang="el-GR" sz="2000" b="1" dirty="0" smtClean="0">
                <a:solidFill>
                  <a:srgbClr val="FFFF00"/>
                </a:solidFill>
              </a:rPr>
              <a:t>Ε1500-Ε1525 </a:t>
            </a:r>
            <a:r>
              <a:rPr lang="el-GR" sz="2000" b="1" dirty="0">
                <a:solidFill>
                  <a:srgbClr val="FFFF00"/>
                </a:solidFill>
              </a:rPr>
              <a:t>(συνθετικές γεύσεις και γευστικοί διαλύτες)</a:t>
            </a:r>
          </a:p>
        </p:txBody>
      </p:sp>
    </p:spTree>
    <p:extLst>
      <p:ext uri="{BB962C8B-B14F-4D97-AF65-F5344CB8AC3E}">
        <p14:creationId xmlns:p14="http://schemas.microsoft.com/office/powerpoint/2010/main" val="2683029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ÎÏÎ¿ÏÎ­Î»ÎµÏÎ¼Î± ÎµÎ¹ÎºÏÎ½Î±Ï Î³Î¹Î± ÏÏÏ Î´Î¹Î±Î²Î±Î¶Î¿ÏÎ¼Îµ Î¼Î¹Î± ÎµÏÎ¹ÎºÎµÏ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55" y="3289610"/>
            <a:ext cx="3970376" cy="32338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ÎÏÎ¿ÏÎ­Î»ÎµÏÎ¼Î± ÎµÎ¹ÎºÏÎ½Î±Ï Î³Î¹Î± ÎÎ¤ÎÎÎÎ¤Î Î ÎÎÎ©Î¤Î©Î"/>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9870" y="3746809"/>
            <a:ext cx="6185861" cy="27766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ÎÏÎ¿ÏÎ­Î»ÎµÏÎ¼Î± ÎµÎ¹ÎºÏÎ½Î±Ï Î³Î¹Î± ÎÎ¤ÎÎÎÎ¤Î Î ÎÎÎ©Î¤Î©Î"/>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9870" y="234174"/>
            <a:ext cx="4479725" cy="29662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ÎÏÎ¿ÏÎ­Î»ÎµÏÎ¼Î± ÎµÎ¹ÎºÏÎ½Î±Ï Î³Î¹Î± ÎÎ¤ÎÎÎÎ¤Î ÎÎ¡ÎÎ¥ÎÎ£ÎÎ"/>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837" y="234174"/>
            <a:ext cx="3970376" cy="2893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78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000" b="1" i="1" dirty="0" smtClean="0">
                <a:solidFill>
                  <a:srgbClr val="FFFF00"/>
                </a:solidFill>
              </a:rPr>
              <a:t>‘Στις πλούσιες χώρες οι άνθρωποι αγωνίζονται </a:t>
            </a:r>
            <a:r>
              <a:rPr lang="el-GR" sz="2000" b="1" i="1" dirty="0">
                <a:solidFill>
                  <a:srgbClr val="FFFF00"/>
                </a:solidFill>
              </a:rPr>
              <a:t>να </a:t>
            </a:r>
            <a:r>
              <a:rPr lang="el-GR" sz="2000" b="1" i="1" dirty="0" smtClean="0">
                <a:solidFill>
                  <a:srgbClr val="FFFF00"/>
                </a:solidFill>
              </a:rPr>
              <a:t>βρουν τι δεν πρέπει να φάνε. </a:t>
            </a:r>
            <a:r>
              <a:rPr lang="el-GR" sz="2000" b="1" i="1" dirty="0">
                <a:solidFill>
                  <a:srgbClr val="FFFF00"/>
                </a:solidFill>
              </a:rPr>
              <a:t>Ενώ </a:t>
            </a:r>
            <a:r>
              <a:rPr lang="el-GR" sz="2000" b="1" i="1" dirty="0" smtClean="0">
                <a:solidFill>
                  <a:srgbClr val="FFFF00"/>
                </a:solidFill>
              </a:rPr>
              <a:t>στις φτωχές χώρες οι άνθρωποι σκοτώνονται </a:t>
            </a:r>
            <a:r>
              <a:rPr lang="el-GR" sz="2000" b="1" i="1" dirty="0">
                <a:solidFill>
                  <a:srgbClr val="FFFF00"/>
                </a:solidFill>
              </a:rPr>
              <a:t>να </a:t>
            </a:r>
            <a:r>
              <a:rPr lang="el-GR" sz="2000" b="1" i="1" dirty="0" smtClean="0">
                <a:solidFill>
                  <a:srgbClr val="FFFF00"/>
                </a:solidFill>
              </a:rPr>
              <a:t>βρουν τι θα φάνε’.</a:t>
            </a:r>
            <a:endParaRPr lang="el-GR" sz="2000" b="1" i="1" dirty="0">
              <a:solidFill>
                <a:srgbClr val="FFFF00"/>
              </a:solidFill>
            </a:endParaRPr>
          </a:p>
        </p:txBody>
      </p:sp>
      <p:sp>
        <p:nvSpPr>
          <p:cNvPr id="3" name="Θέση περιεχομένου 2"/>
          <p:cNvSpPr>
            <a:spLocks noGrp="1"/>
          </p:cNvSpPr>
          <p:nvPr>
            <p:ph idx="1"/>
          </p:nvPr>
        </p:nvSpPr>
        <p:spPr>
          <a:xfrm>
            <a:off x="222366" y="1695970"/>
            <a:ext cx="7711400" cy="4973772"/>
          </a:xfrm>
        </p:spPr>
        <p:txBody>
          <a:bodyPr>
            <a:normAutofit/>
          </a:bodyPr>
          <a:lstStyle/>
          <a:p>
            <a:pPr marL="0" indent="0">
              <a:buNone/>
            </a:pPr>
            <a:r>
              <a:rPr lang="el-GR" sz="3300" b="1" dirty="0" smtClean="0"/>
              <a:t>     </a:t>
            </a:r>
            <a:r>
              <a:rPr lang="el-GR" sz="4200" b="1" dirty="0" smtClean="0">
                <a:solidFill>
                  <a:srgbClr val="FFFF00"/>
                </a:solidFill>
              </a:rPr>
              <a:t>ΣΥΝΤΗΡΗΤΙΚΑ</a:t>
            </a:r>
            <a:endParaRPr lang="el-GR" sz="4200" b="1" dirty="0">
              <a:solidFill>
                <a:srgbClr val="FFFF00"/>
              </a:solidFill>
            </a:endParaRPr>
          </a:p>
          <a:p>
            <a:pPr algn="just"/>
            <a:r>
              <a:rPr lang="el-GR" dirty="0"/>
              <a:t>Είναι εκείνα τα πρόσθετα των τροφίμων (φυσικά, τεχνητά και χημικά), τα οποία έχουν ως κύριο σκοπό τους </a:t>
            </a:r>
            <a:r>
              <a:rPr lang="el-GR" dirty="0" smtClean="0"/>
              <a:t>τη </a:t>
            </a:r>
            <a:r>
              <a:rPr lang="el-GR" dirty="0"/>
              <a:t>διατήρηση του τροφίμου, </a:t>
            </a:r>
            <a:r>
              <a:rPr lang="el-GR" dirty="0" smtClean="0"/>
              <a:t>την </a:t>
            </a:r>
            <a:r>
              <a:rPr lang="el-GR" dirty="0"/>
              <a:t>παράταση και αύξηση της ζωής του </a:t>
            </a:r>
            <a:r>
              <a:rPr lang="el-GR" dirty="0" smtClean="0"/>
              <a:t>και την </a:t>
            </a:r>
            <a:r>
              <a:rPr lang="el-GR" dirty="0"/>
              <a:t>αποτροπή της πιθανής αλλοίωσής του, από χημικούς, φυσικούς ή βιολογικούς </a:t>
            </a:r>
            <a:r>
              <a:rPr lang="el-GR" dirty="0" smtClean="0"/>
              <a:t>παράγοντες.</a:t>
            </a:r>
            <a:endParaRPr lang="el-GR" dirty="0"/>
          </a:p>
          <a:p>
            <a:pPr algn="just"/>
            <a:r>
              <a:rPr lang="el-GR" dirty="0"/>
              <a:t>Κ</a:t>
            </a:r>
            <a:r>
              <a:rPr lang="el-GR" dirty="0" smtClean="0"/>
              <a:t>ωδικοποιούνται </a:t>
            </a:r>
            <a:r>
              <a:rPr lang="el-GR" dirty="0"/>
              <a:t>με τους αριθμούς Ε200-Ε299</a:t>
            </a:r>
            <a:r>
              <a:rPr lang="el-GR" dirty="0" smtClean="0"/>
              <a:t>.</a:t>
            </a:r>
          </a:p>
          <a:p>
            <a:pPr algn="just"/>
            <a:r>
              <a:rPr lang="el-GR" dirty="0" smtClean="0"/>
              <a:t>Για την έγκριση και την προσθήκη τους </a:t>
            </a:r>
            <a:r>
              <a:rPr lang="el-GR" dirty="0"/>
              <a:t>θα πρέπει να υπάρχουν οι κατάλληλες αποδείξεις τόσο για την αναγκαιότητα της χρήσης τους, όσο και η αποδεδειγμένη απουσία επικινδυνότητας για την υγεία του καταναλωτή στα προτεινόμενα επίπεδα χρήσης, με βάση τα υπάρχοντα επιστημονικά δεδομένα στοιχεία.</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8236" y="2713765"/>
            <a:ext cx="3693459" cy="2938182"/>
          </a:xfrm>
          <a:prstGeom prst="rect">
            <a:avLst/>
          </a:prstGeom>
        </p:spPr>
      </p:pic>
    </p:spTree>
    <p:extLst>
      <p:ext uri="{BB962C8B-B14F-4D97-AF65-F5344CB8AC3E}">
        <p14:creationId xmlns:p14="http://schemas.microsoft.com/office/powerpoint/2010/main" val="1663919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Πίνακας 4"/>
          <p:cNvGraphicFramePr>
            <a:graphicFrameLocks noGrp="1"/>
          </p:cNvGraphicFramePr>
          <p:nvPr>
            <p:extLst>
              <p:ext uri="{D42A27DB-BD31-4B8C-83A1-F6EECF244321}">
                <p14:modId xmlns:p14="http://schemas.microsoft.com/office/powerpoint/2010/main" val="2929392217"/>
              </p:ext>
            </p:extLst>
          </p:nvPr>
        </p:nvGraphicFramePr>
        <p:xfrm>
          <a:off x="478972" y="348342"/>
          <a:ext cx="5471886" cy="6030682"/>
        </p:xfrm>
        <a:graphic>
          <a:graphicData uri="http://schemas.openxmlformats.org/drawingml/2006/table">
            <a:tbl>
              <a:tblPr firstRow="1" firstCol="1" bandRow="1">
                <a:tableStyleId>{5C22544A-7EE6-4342-B048-85BDC9FD1C3A}</a:tableStyleId>
              </a:tblPr>
              <a:tblGrid>
                <a:gridCol w="706695"/>
                <a:gridCol w="4765191"/>
              </a:tblGrid>
              <a:tr h="430763">
                <a:tc>
                  <a:txBody>
                    <a:bodyPr/>
                    <a:lstStyle/>
                    <a:p>
                      <a:pPr algn="ctr">
                        <a:lnSpc>
                          <a:spcPct val="107000"/>
                        </a:lnSpc>
                        <a:spcAft>
                          <a:spcPts val="0"/>
                        </a:spcAft>
                      </a:pPr>
                      <a:r>
                        <a:rPr lang="el-GR" sz="2000" dirty="0">
                          <a:effectLst/>
                        </a:rPr>
                        <a:t>Ε</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c>
                  <a:txBody>
                    <a:bodyPr/>
                    <a:lstStyle/>
                    <a:p>
                      <a:pPr algn="ctr">
                        <a:lnSpc>
                          <a:spcPct val="107000"/>
                        </a:lnSpc>
                        <a:spcAft>
                          <a:spcPts val="0"/>
                        </a:spcAft>
                      </a:pPr>
                      <a:r>
                        <a:rPr lang="el-GR" sz="1800" dirty="0">
                          <a:effectLst/>
                        </a:rPr>
                        <a:t>ΣΥΝΤΗΡΗΤΙΚΑ</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r>
              <a:tr h="430763">
                <a:tc>
                  <a:txBody>
                    <a:bodyPr/>
                    <a:lstStyle/>
                    <a:p>
                      <a:pPr>
                        <a:lnSpc>
                          <a:spcPct val="107000"/>
                        </a:lnSpc>
                        <a:spcAft>
                          <a:spcPts val="0"/>
                        </a:spcAft>
                      </a:pPr>
                      <a:r>
                        <a:rPr lang="el-GR" sz="1800">
                          <a:effectLst/>
                        </a:rPr>
                        <a:t>200</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c>
                  <a:txBody>
                    <a:bodyPr/>
                    <a:lstStyle/>
                    <a:p>
                      <a:pPr>
                        <a:lnSpc>
                          <a:spcPct val="107000"/>
                        </a:lnSpc>
                        <a:spcAft>
                          <a:spcPts val="0"/>
                        </a:spcAft>
                      </a:pPr>
                      <a:r>
                        <a:rPr lang="el-GR" sz="1800" dirty="0">
                          <a:effectLst/>
                        </a:rPr>
                        <a:t>Σορβικό οξύ</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r>
              <a:tr h="430763">
                <a:tc>
                  <a:txBody>
                    <a:bodyPr/>
                    <a:lstStyle/>
                    <a:p>
                      <a:pPr>
                        <a:lnSpc>
                          <a:spcPct val="107000"/>
                        </a:lnSpc>
                        <a:spcAft>
                          <a:spcPts val="0"/>
                        </a:spcAft>
                      </a:pPr>
                      <a:r>
                        <a:rPr lang="el-GR" sz="1800">
                          <a:effectLst/>
                        </a:rPr>
                        <a:t>201</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c>
                  <a:txBody>
                    <a:bodyPr/>
                    <a:lstStyle/>
                    <a:p>
                      <a:pPr>
                        <a:lnSpc>
                          <a:spcPct val="107000"/>
                        </a:lnSpc>
                        <a:spcAft>
                          <a:spcPts val="0"/>
                        </a:spcAft>
                      </a:pPr>
                      <a:r>
                        <a:rPr lang="el-GR" sz="1800" dirty="0">
                          <a:effectLst/>
                        </a:rPr>
                        <a:t>Σορβικό νάτριο</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r>
              <a:tr h="430763">
                <a:tc>
                  <a:txBody>
                    <a:bodyPr/>
                    <a:lstStyle/>
                    <a:p>
                      <a:pPr>
                        <a:lnSpc>
                          <a:spcPct val="107000"/>
                        </a:lnSpc>
                        <a:spcAft>
                          <a:spcPts val="0"/>
                        </a:spcAft>
                      </a:pPr>
                      <a:r>
                        <a:rPr lang="el-GR" sz="1800">
                          <a:effectLst/>
                        </a:rPr>
                        <a:t>202</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c>
                  <a:txBody>
                    <a:bodyPr/>
                    <a:lstStyle/>
                    <a:p>
                      <a:pPr>
                        <a:lnSpc>
                          <a:spcPct val="107000"/>
                        </a:lnSpc>
                        <a:spcAft>
                          <a:spcPts val="0"/>
                        </a:spcAft>
                      </a:pPr>
                      <a:r>
                        <a:rPr lang="el-GR" sz="1800" dirty="0">
                          <a:effectLst/>
                        </a:rPr>
                        <a:t>Σορβικό κάλιο</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r>
              <a:tr h="430763">
                <a:tc>
                  <a:txBody>
                    <a:bodyPr/>
                    <a:lstStyle/>
                    <a:p>
                      <a:pPr>
                        <a:lnSpc>
                          <a:spcPct val="107000"/>
                        </a:lnSpc>
                        <a:spcAft>
                          <a:spcPts val="0"/>
                        </a:spcAft>
                      </a:pPr>
                      <a:r>
                        <a:rPr lang="el-GR" sz="1800">
                          <a:effectLst/>
                        </a:rPr>
                        <a:t>203</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c>
                  <a:txBody>
                    <a:bodyPr/>
                    <a:lstStyle/>
                    <a:p>
                      <a:pPr>
                        <a:lnSpc>
                          <a:spcPct val="107000"/>
                        </a:lnSpc>
                        <a:spcAft>
                          <a:spcPts val="0"/>
                        </a:spcAft>
                      </a:pPr>
                      <a:r>
                        <a:rPr lang="el-GR" sz="1800" dirty="0">
                          <a:effectLst/>
                        </a:rPr>
                        <a:t>Σορβικό ασβέστιο</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r>
              <a:tr h="430763">
                <a:tc>
                  <a:txBody>
                    <a:bodyPr/>
                    <a:lstStyle/>
                    <a:p>
                      <a:pPr>
                        <a:lnSpc>
                          <a:spcPct val="107000"/>
                        </a:lnSpc>
                        <a:spcAft>
                          <a:spcPts val="0"/>
                        </a:spcAft>
                      </a:pPr>
                      <a:r>
                        <a:rPr lang="el-GR" sz="1800">
                          <a:effectLst/>
                        </a:rPr>
                        <a:t>210</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c>
                  <a:txBody>
                    <a:bodyPr/>
                    <a:lstStyle/>
                    <a:p>
                      <a:pPr>
                        <a:lnSpc>
                          <a:spcPct val="107000"/>
                        </a:lnSpc>
                        <a:spcAft>
                          <a:spcPts val="0"/>
                        </a:spcAft>
                      </a:pPr>
                      <a:r>
                        <a:rPr lang="el-GR" sz="1800" dirty="0">
                          <a:effectLst/>
                        </a:rPr>
                        <a:t>Βενζοϊκό οξύ</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r>
              <a:tr h="430763">
                <a:tc>
                  <a:txBody>
                    <a:bodyPr/>
                    <a:lstStyle/>
                    <a:p>
                      <a:pPr>
                        <a:lnSpc>
                          <a:spcPct val="107000"/>
                        </a:lnSpc>
                        <a:spcAft>
                          <a:spcPts val="0"/>
                        </a:spcAft>
                      </a:pPr>
                      <a:r>
                        <a:rPr lang="el-GR" sz="1800">
                          <a:effectLst/>
                        </a:rPr>
                        <a:t>211</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c>
                  <a:txBody>
                    <a:bodyPr/>
                    <a:lstStyle/>
                    <a:p>
                      <a:pPr>
                        <a:lnSpc>
                          <a:spcPct val="107000"/>
                        </a:lnSpc>
                        <a:spcAft>
                          <a:spcPts val="0"/>
                        </a:spcAft>
                      </a:pPr>
                      <a:r>
                        <a:rPr lang="el-GR" sz="1800" dirty="0">
                          <a:effectLst/>
                        </a:rPr>
                        <a:t>Βενζοϊκό νάτριο</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r>
              <a:tr h="430763">
                <a:tc>
                  <a:txBody>
                    <a:bodyPr/>
                    <a:lstStyle/>
                    <a:p>
                      <a:pPr>
                        <a:lnSpc>
                          <a:spcPct val="107000"/>
                        </a:lnSpc>
                        <a:spcAft>
                          <a:spcPts val="0"/>
                        </a:spcAft>
                      </a:pPr>
                      <a:r>
                        <a:rPr lang="el-GR" sz="1800">
                          <a:effectLst/>
                        </a:rPr>
                        <a:t>212</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c>
                  <a:txBody>
                    <a:bodyPr/>
                    <a:lstStyle/>
                    <a:p>
                      <a:pPr>
                        <a:lnSpc>
                          <a:spcPct val="107000"/>
                        </a:lnSpc>
                        <a:spcAft>
                          <a:spcPts val="0"/>
                        </a:spcAft>
                      </a:pPr>
                      <a:r>
                        <a:rPr lang="el-GR" sz="1800" dirty="0">
                          <a:effectLst/>
                        </a:rPr>
                        <a:t>Βενζοϊκό κάλιο</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r>
              <a:tr h="430763">
                <a:tc>
                  <a:txBody>
                    <a:bodyPr/>
                    <a:lstStyle/>
                    <a:p>
                      <a:pPr>
                        <a:lnSpc>
                          <a:spcPct val="107000"/>
                        </a:lnSpc>
                        <a:spcAft>
                          <a:spcPts val="0"/>
                        </a:spcAft>
                      </a:pPr>
                      <a:r>
                        <a:rPr lang="el-GR" sz="1800">
                          <a:effectLst/>
                        </a:rPr>
                        <a:t>213</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c>
                  <a:txBody>
                    <a:bodyPr/>
                    <a:lstStyle/>
                    <a:p>
                      <a:pPr>
                        <a:lnSpc>
                          <a:spcPct val="107000"/>
                        </a:lnSpc>
                        <a:spcAft>
                          <a:spcPts val="0"/>
                        </a:spcAft>
                      </a:pPr>
                      <a:r>
                        <a:rPr lang="el-GR" sz="1800" dirty="0">
                          <a:effectLst/>
                        </a:rPr>
                        <a:t>Βενζοϊκό ασβέστιο</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r>
              <a:tr h="430763">
                <a:tc>
                  <a:txBody>
                    <a:bodyPr/>
                    <a:lstStyle/>
                    <a:p>
                      <a:pPr>
                        <a:lnSpc>
                          <a:spcPct val="107000"/>
                        </a:lnSpc>
                        <a:spcAft>
                          <a:spcPts val="0"/>
                        </a:spcAft>
                      </a:pPr>
                      <a:r>
                        <a:rPr lang="el-GR" sz="1800">
                          <a:effectLst/>
                        </a:rPr>
                        <a:t>214</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c>
                  <a:txBody>
                    <a:bodyPr/>
                    <a:lstStyle/>
                    <a:p>
                      <a:pPr>
                        <a:lnSpc>
                          <a:spcPct val="107000"/>
                        </a:lnSpc>
                        <a:spcAft>
                          <a:spcPts val="0"/>
                        </a:spcAft>
                      </a:pPr>
                      <a:r>
                        <a:rPr lang="el-GR" sz="1800">
                          <a:effectLst/>
                        </a:rPr>
                        <a:t>Αιθυλ-4-υδροξυβενζοϊκό οξύ</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r>
              <a:tr h="430763">
                <a:tc>
                  <a:txBody>
                    <a:bodyPr/>
                    <a:lstStyle/>
                    <a:p>
                      <a:pPr>
                        <a:lnSpc>
                          <a:spcPct val="107000"/>
                        </a:lnSpc>
                        <a:spcAft>
                          <a:spcPts val="0"/>
                        </a:spcAft>
                      </a:pPr>
                      <a:r>
                        <a:rPr lang="el-GR" sz="1800">
                          <a:effectLst/>
                        </a:rPr>
                        <a:t>215</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c>
                  <a:txBody>
                    <a:bodyPr/>
                    <a:lstStyle/>
                    <a:p>
                      <a:pPr>
                        <a:lnSpc>
                          <a:spcPct val="107000"/>
                        </a:lnSpc>
                        <a:spcAft>
                          <a:spcPts val="0"/>
                        </a:spcAft>
                      </a:pPr>
                      <a:r>
                        <a:rPr lang="el-GR" sz="1800">
                          <a:effectLst/>
                        </a:rPr>
                        <a:t>Αιθυλ-4-υδροξυβενζοϊκό νάτριο</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r>
              <a:tr h="430763">
                <a:tc>
                  <a:txBody>
                    <a:bodyPr/>
                    <a:lstStyle/>
                    <a:p>
                      <a:pPr>
                        <a:lnSpc>
                          <a:spcPct val="107000"/>
                        </a:lnSpc>
                        <a:spcAft>
                          <a:spcPts val="0"/>
                        </a:spcAft>
                      </a:pPr>
                      <a:r>
                        <a:rPr lang="el-GR" sz="1800">
                          <a:effectLst/>
                        </a:rPr>
                        <a:t>216</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c>
                  <a:txBody>
                    <a:bodyPr/>
                    <a:lstStyle/>
                    <a:p>
                      <a:pPr>
                        <a:lnSpc>
                          <a:spcPct val="107000"/>
                        </a:lnSpc>
                        <a:spcAft>
                          <a:spcPts val="0"/>
                        </a:spcAft>
                      </a:pPr>
                      <a:r>
                        <a:rPr lang="el-GR" sz="1800">
                          <a:effectLst/>
                        </a:rPr>
                        <a:t>Προπυλ-4-υδροξυβενζοϊκό οξύ</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r>
              <a:tr h="430763">
                <a:tc>
                  <a:txBody>
                    <a:bodyPr/>
                    <a:lstStyle/>
                    <a:p>
                      <a:pPr>
                        <a:lnSpc>
                          <a:spcPct val="107000"/>
                        </a:lnSpc>
                        <a:spcAft>
                          <a:spcPts val="0"/>
                        </a:spcAft>
                      </a:pPr>
                      <a:r>
                        <a:rPr lang="el-GR" sz="1800">
                          <a:effectLst/>
                        </a:rPr>
                        <a:t>217</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c>
                  <a:txBody>
                    <a:bodyPr/>
                    <a:lstStyle/>
                    <a:p>
                      <a:pPr>
                        <a:lnSpc>
                          <a:spcPct val="107000"/>
                        </a:lnSpc>
                        <a:spcAft>
                          <a:spcPts val="0"/>
                        </a:spcAft>
                      </a:pPr>
                      <a:r>
                        <a:rPr lang="el-GR" sz="1800">
                          <a:effectLst/>
                        </a:rPr>
                        <a:t>Προπυλ-4-υδροξυβενζοϊκό νάτριο</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r>
              <a:tr h="430763">
                <a:tc>
                  <a:txBody>
                    <a:bodyPr/>
                    <a:lstStyle/>
                    <a:p>
                      <a:pPr>
                        <a:lnSpc>
                          <a:spcPct val="107000"/>
                        </a:lnSpc>
                        <a:spcAft>
                          <a:spcPts val="0"/>
                        </a:spcAft>
                      </a:pPr>
                      <a:r>
                        <a:rPr lang="el-GR" sz="1800">
                          <a:effectLst/>
                        </a:rPr>
                        <a:t>218</a:t>
                      </a:r>
                      <a:endParaRPr lang="el-GR" sz="90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c>
                  <a:txBody>
                    <a:bodyPr/>
                    <a:lstStyle/>
                    <a:p>
                      <a:pPr>
                        <a:lnSpc>
                          <a:spcPct val="107000"/>
                        </a:lnSpc>
                        <a:spcAft>
                          <a:spcPts val="0"/>
                        </a:spcAft>
                      </a:pPr>
                      <a:r>
                        <a:rPr lang="el-GR" sz="1800" dirty="0">
                          <a:effectLst/>
                        </a:rPr>
                        <a:t>Μεθυλ-4-υδροξυβενζοϊκό οξύ</a:t>
                      </a:r>
                      <a:endParaRPr lang="el-G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87" marR="57287" marT="0" marB="0"/>
                </a:tc>
              </a:tr>
            </a:tbl>
          </a:graphicData>
        </a:graphic>
      </p:graphicFrame>
      <p:graphicFrame>
        <p:nvGraphicFramePr>
          <p:cNvPr id="6" name="Πίνακας 5"/>
          <p:cNvGraphicFramePr>
            <a:graphicFrameLocks noGrp="1"/>
          </p:cNvGraphicFramePr>
          <p:nvPr>
            <p:extLst>
              <p:ext uri="{D42A27DB-BD31-4B8C-83A1-F6EECF244321}">
                <p14:modId xmlns:p14="http://schemas.microsoft.com/office/powerpoint/2010/main" val="2180009327"/>
              </p:ext>
            </p:extLst>
          </p:nvPr>
        </p:nvGraphicFramePr>
        <p:xfrm>
          <a:off x="6081485" y="420907"/>
          <a:ext cx="5416092" cy="5913916"/>
        </p:xfrm>
        <a:graphic>
          <a:graphicData uri="http://schemas.openxmlformats.org/drawingml/2006/table">
            <a:tbl>
              <a:tblPr firstRow="1" firstCol="1" bandRow="1">
                <a:tableStyleId>{5C22544A-7EE6-4342-B048-85BDC9FD1C3A}</a:tableStyleId>
              </a:tblPr>
              <a:tblGrid>
                <a:gridCol w="650802"/>
                <a:gridCol w="4765290"/>
              </a:tblGrid>
              <a:tr h="491672">
                <a:tc>
                  <a:txBody>
                    <a:bodyPr/>
                    <a:lstStyle/>
                    <a:p>
                      <a:pPr algn="ctr">
                        <a:lnSpc>
                          <a:spcPct val="107000"/>
                        </a:lnSpc>
                        <a:spcAft>
                          <a:spcPts val="0"/>
                        </a:spcAft>
                      </a:pPr>
                      <a:r>
                        <a:rPr lang="el-GR" sz="2400" dirty="0" smtClean="0">
                          <a:effectLst/>
                          <a:latin typeface="Calibri" panose="020F0502020204030204" pitchFamily="34" charset="0"/>
                          <a:ea typeface="Calibri" panose="020F0502020204030204" pitchFamily="34" charset="0"/>
                          <a:cs typeface="Times New Roman" panose="02020603050405020304" pitchFamily="18" charset="0"/>
                        </a:rPr>
                        <a:t>Ε</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6835" marR="66835"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l-GR" sz="2000" dirty="0" smtClean="0">
                          <a:effectLst/>
                        </a:rPr>
                        <a:t>ΣΥΝΤΗΡΗΤΙΚΑ</a:t>
                      </a:r>
                      <a:endParaRPr lang="el-GR"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35" marR="66835" marT="0" marB="0"/>
                </a:tc>
              </a:tr>
              <a:tr h="491672">
                <a:tc>
                  <a:txBody>
                    <a:bodyPr/>
                    <a:lstStyle/>
                    <a:p>
                      <a:pPr>
                        <a:lnSpc>
                          <a:spcPct val="107000"/>
                        </a:lnSpc>
                        <a:spcAft>
                          <a:spcPts val="0"/>
                        </a:spcAft>
                      </a:pPr>
                      <a:r>
                        <a:rPr lang="el-GR" sz="1800" dirty="0">
                          <a:effectLst/>
                        </a:rPr>
                        <a:t>236 </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835" marR="66835" marT="0" marB="0"/>
                </a:tc>
                <a:tc>
                  <a:txBody>
                    <a:bodyPr/>
                    <a:lstStyle/>
                    <a:p>
                      <a:pPr>
                        <a:lnSpc>
                          <a:spcPct val="107000"/>
                        </a:lnSpc>
                        <a:spcAft>
                          <a:spcPts val="0"/>
                        </a:spcAft>
                      </a:pPr>
                      <a:r>
                        <a:rPr lang="el-GR" sz="1800" dirty="0" err="1">
                          <a:effectLst/>
                        </a:rPr>
                        <a:t>Μυρμηγγικό</a:t>
                      </a:r>
                      <a:r>
                        <a:rPr lang="el-GR" sz="1800" dirty="0">
                          <a:effectLst/>
                        </a:rPr>
                        <a:t> οξύ</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835" marR="66835" marT="0" marB="0"/>
                </a:tc>
              </a:tr>
              <a:tr h="491672">
                <a:tc>
                  <a:txBody>
                    <a:bodyPr/>
                    <a:lstStyle/>
                    <a:p>
                      <a:pPr>
                        <a:lnSpc>
                          <a:spcPct val="107000"/>
                        </a:lnSpc>
                        <a:spcAft>
                          <a:spcPts val="0"/>
                        </a:spcAft>
                      </a:pPr>
                      <a:r>
                        <a:rPr lang="el-GR" sz="1800">
                          <a:effectLst/>
                        </a:rPr>
                        <a:t>237</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6835" marR="66835" marT="0" marB="0"/>
                </a:tc>
                <a:tc>
                  <a:txBody>
                    <a:bodyPr/>
                    <a:lstStyle/>
                    <a:p>
                      <a:pPr>
                        <a:lnSpc>
                          <a:spcPct val="107000"/>
                        </a:lnSpc>
                        <a:spcAft>
                          <a:spcPts val="0"/>
                        </a:spcAft>
                      </a:pPr>
                      <a:r>
                        <a:rPr lang="el-GR" sz="1800" dirty="0" err="1">
                          <a:effectLst/>
                        </a:rPr>
                        <a:t>Μυρμηγγικό</a:t>
                      </a:r>
                      <a:r>
                        <a:rPr lang="el-GR" sz="1800" dirty="0">
                          <a:effectLst/>
                        </a:rPr>
                        <a:t> νάτριο</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835" marR="66835" marT="0" marB="0"/>
                </a:tc>
              </a:tr>
              <a:tr h="491672">
                <a:tc>
                  <a:txBody>
                    <a:bodyPr/>
                    <a:lstStyle/>
                    <a:p>
                      <a:pPr>
                        <a:lnSpc>
                          <a:spcPct val="107000"/>
                        </a:lnSpc>
                        <a:spcAft>
                          <a:spcPts val="0"/>
                        </a:spcAft>
                      </a:pPr>
                      <a:r>
                        <a:rPr lang="el-GR" sz="1800">
                          <a:effectLst/>
                        </a:rPr>
                        <a:t>238</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6835" marR="66835" marT="0" marB="0"/>
                </a:tc>
                <a:tc>
                  <a:txBody>
                    <a:bodyPr/>
                    <a:lstStyle/>
                    <a:p>
                      <a:pPr>
                        <a:lnSpc>
                          <a:spcPct val="107000"/>
                        </a:lnSpc>
                        <a:spcAft>
                          <a:spcPts val="0"/>
                        </a:spcAft>
                      </a:pPr>
                      <a:r>
                        <a:rPr lang="el-GR" sz="1800" dirty="0" err="1">
                          <a:effectLst/>
                        </a:rPr>
                        <a:t>Μυρμηγγικό</a:t>
                      </a:r>
                      <a:r>
                        <a:rPr lang="el-GR" sz="1800" dirty="0">
                          <a:effectLst/>
                        </a:rPr>
                        <a:t> ασβέστιο</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835" marR="66835" marT="0" marB="0"/>
                </a:tc>
              </a:tr>
              <a:tr h="491672">
                <a:tc>
                  <a:txBody>
                    <a:bodyPr/>
                    <a:lstStyle/>
                    <a:p>
                      <a:pPr>
                        <a:lnSpc>
                          <a:spcPct val="107000"/>
                        </a:lnSpc>
                        <a:spcAft>
                          <a:spcPts val="0"/>
                        </a:spcAft>
                      </a:pPr>
                      <a:r>
                        <a:rPr lang="el-GR" sz="1800">
                          <a:effectLst/>
                        </a:rPr>
                        <a:t>260</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6835" marR="66835" marT="0" marB="0"/>
                </a:tc>
                <a:tc>
                  <a:txBody>
                    <a:bodyPr/>
                    <a:lstStyle/>
                    <a:p>
                      <a:pPr>
                        <a:lnSpc>
                          <a:spcPct val="107000"/>
                        </a:lnSpc>
                        <a:spcAft>
                          <a:spcPts val="0"/>
                        </a:spcAft>
                      </a:pPr>
                      <a:r>
                        <a:rPr lang="el-GR" sz="1800" dirty="0">
                          <a:effectLst/>
                        </a:rPr>
                        <a:t>Οξικό οξύ</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835" marR="66835" marT="0" marB="0"/>
                </a:tc>
              </a:tr>
              <a:tr h="491672">
                <a:tc>
                  <a:txBody>
                    <a:bodyPr/>
                    <a:lstStyle/>
                    <a:p>
                      <a:pPr>
                        <a:lnSpc>
                          <a:spcPct val="107000"/>
                        </a:lnSpc>
                        <a:spcAft>
                          <a:spcPts val="0"/>
                        </a:spcAft>
                      </a:pPr>
                      <a:r>
                        <a:rPr lang="el-GR" sz="1800">
                          <a:effectLst/>
                        </a:rPr>
                        <a:t>261</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6835" marR="66835" marT="0" marB="0"/>
                </a:tc>
                <a:tc>
                  <a:txBody>
                    <a:bodyPr/>
                    <a:lstStyle/>
                    <a:p>
                      <a:pPr>
                        <a:lnSpc>
                          <a:spcPct val="107000"/>
                        </a:lnSpc>
                        <a:spcAft>
                          <a:spcPts val="0"/>
                        </a:spcAft>
                      </a:pPr>
                      <a:r>
                        <a:rPr lang="el-GR" sz="1800" dirty="0">
                          <a:effectLst/>
                        </a:rPr>
                        <a:t>Οξικό νάτριο</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835" marR="66835" marT="0" marB="0"/>
                </a:tc>
              </a:tr>
              <a:tr h="491672">
                <a:tc>
                  <a:txBody>
                    <a:bodyPr/>
                    <a:lstStyle/>
                    <a:p>
                      <a:pPr>
                        <a:lnSpc>
                          <a:spcPct val="107000"/>
                        </a:lnSpc>
                        <a:spcAft>
                          <a:spcPts val="0"/>
                        </a:spcAft>
                      </a:pPr>
                      <a:r>
                        <a:rPr lang="el-GR" sz="1800">
                          <a:effectLst/>
                        </a:rPr>
                        <a:t>261</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6835" marR="66835" marT="0" marB="0"/>
                </a:tc>
                <a:tc>
                  <a:txBody>
                    <a:bodyPr/>
                    <a:lstStyle/>
                    <a:p>
                      <a:pPr>
                        <a:lnSpc>
                          <a:spcPct val="107000"/>
                        </a:lnSpc>
                        <a:spcAft>
                          <a:spcPts val="0"/>
                        </a:spcAft>
                      </a:pPr>
                      <a:r>
                        <a:rPr lang="el-GR" sz="1800" dirty="0">
                          <a:effectLst/>
                        </a:rPr>
                        <a:t>Οξικό ασβέστιο</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835" marR="66835" marT="0" marB="0"/>
                </a:tc>
              </a:tr>
              <a:tr h="491672">
                <a:tc>
                  <a:txBody>
                    <a:bodyPr/>
                    <a:lstStyle/>
                    <a:p>
                      <a:pPr>
                        <a:lnSpc>
                          <a:spcPct val="107000"/>
                        </a:lnSpc>
                        <a:spcAft>
                          <a:spcPts val="0"/>
                        </a:spcAft>
                      </a:pPr>
                      <a:r>
                        <a:rPr lang="el-GR" sz="1800">
                          <a:effectLst/>
                        </a:rPr>
                        <a:t>270</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6835" marR="66835" marT="0" marB="0"/>
                </a:tc>
                <a:tc>
                  <a:txBody>
                    <a:bodyPr/>
                    <a:lstStyle/>
                    <a:p>
                      <a:pPr>
                        <a:lnSpc>
                          <a:spcPct val="107000"/>
                        </a:lnSpc>
                        <a:spcAft>
                          <a:spcPts val="0"/>
                        </a:spcAft>
                      </a:pPr>
                      <a:r>
                        <a:rPr lang="el-GR" sz="1800" dirty="0">
                          <a:effectLst/>
                        </a:rPr>
                        <a:t>Γαλακτικό οξύ</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835" marR="66835" marT="0" marB="0"/>
                </a:tc>
              </a:tr>
              <a:tr h="491672">
                <a:tc>
                  <a:txBody>
                    <a:bodyPr/>
                    <a:lstStyle/>
                    <a:p>
                      <a:pPr>
                        <a:lnSpc>
                          <a:spcPct val="107000"/>
                        </a:lnSpc>
                        <a:spcAft>
                          <a:spcPts val="0"/>
                        </a:spcAft>
                      </a:pPr>
                      <a:r>
                        <a:rPr lang="el-GR" sz="1800">
                          <a:effectLst/>
                        </a:rPr>
                        <a:t>280</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6835" marR="66835" marT="0" marB="0"/>
                </a:tc>
                <a:tc>
                  <a:txBody>
                    <a:bodyPr/>
                    <a:lstStyle/>
                    <a:p>
                      <a:pPr>
                        <a:lnSpc>
                          <a:spcPct val="107000"/>
                        </a:lnSpc>
                        <a:spcAft>
                          <a:spcPts val="0"/>
                        </a:spcAft>
                      </a:pPr>
                      <a:r>
                        <a:rPr lang="el-GR" sz="1800" dirty="0" err="1">
                          <a:effectLst/>
                        </a:rPr>
                        <a:t>Προπιονικό</a:t>
                      </a:r>
                      <a:r>
                        <a:rPr lang="el-GR" sz="1800" dirty="0">
                          <a:effectLst/>
                        </a:rPr>
                        <a:t> οξύ</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835" marR="66835" marT="0" marB="0"/>
                </a:tc>
              </a:tr>
              <a:tr h="491672">
                <a:tc>
                  <a:txBody>
                    <a:bodyPr/>
                    <a:lstStyle/>
                    <a:p>
                      <a:pPr>
                        <a:lnSpc>
                          <a:spcPct val="107000"/>
                        </a:lnSpc>
                        <a:spcAft>
                          <a:spcPts val="0"/>
                        </a:spcAft>
                      </a:pPr>
                      <a:r>
                        <a:rPr lang="el-GR" sz="1800">
                          <a:effectLst/>
                        </a:rPr>
                        <a:t>281</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6835" marR="66835" marT="0" marB="0"/>
                </a:tc>
                <a:tc>
                  <a:txBody>
                    <a:bodyPr/>
                    <a:lstStyle/>
                    <a:p>
                      <a:pPr>
                        <a:lnSpc>
                          <a:spcPct val="107000"/>
                        </a:lnSpc>
                        <a:spcAft>
                          <a:spcPts val="0"/>
                        </a:spcAft>
                      </a:pPr>
                      <a:r>
                        <a:rPr lang="el-GR" sz="1800" dirty="0" err="1">
                          <a:effectLst/>
                        </a:rPr>
                        <a:t>Προπιονικό</a:t>
                      </a:r>
                      <a:r>
                        <a:rPr lang="el-GR" sz="1800" dirty="0">
                          <a:effectLst/>
                        </a:rPr>
                        <a:t> νάτριο</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835" marR="66835" marT="0" marB="0"/>
                </a:tc>
              </a:tr>
              <a:tr h="491672">
                <a:tc>
                  <a:txBody>
                    <a:bodyPr/>
                    <a:lstStyle/>
                    <a:p>
                      <a:pPr>
                        <a:lnSpc>
                          <a:spcPct val="107000"/>
                        </a:lnSpc>
                        <a:spcAft>
                          <a:spcPts val="0"/>
                        </a:spcAft>
                      </a:pPr>
                      <a:r>
                        <a:rPr lang="el-GR" sz="1800">
                          <a:effectLst/>
                        </a:rPr>
                        <a:t>282</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6835" marR="66835" marT="0" marB="0"/>
                </a:tc>
                <a:tc>
                  <a:txBody>
                    <a:bodyPr/>
                    <a:lstStyle/>
                    <a:p>
                      <a:pPr>
                        <a:lnSpc>
                          <a:spcPct val="107000"/>
                        </a:lnSpc>
                        <a:spcAft>
                          <a:spcPts val="0"/>
                        </a:spcAft>
                      </a:pPr>
                      <a:r>
                        <a:rPr lang="el-GR" sz="1800" dirty="0" err="1">
                          <a:effectLst/>
                        </a:rPr>
                        <a:t>Προπιονικό</a:t>
                      </a:r>
                      <a:r>
                        <a:rPr lang="el-GR" sz="1800" dirty="0">
                          <a:effectLst/>
                        </a:rPr>
                        <a:t> ασβέστιο</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835" marR="66835" marT="0" marB="0"/>
                </a:tc>
              </a:tr>
              <a:tr h="491672">
                <a:tc>
                  <a:txBody>
                    <a:bodyPr/>
                    <a:lstStyle/>
                    <a:p>
                      <a:pPr>
                        <a:lnSpc>
                          <a:spcPct val="107000"/>
                        </a:lnSpc>
                        <a:spcAft>
                          <a:spcPts val="0"/>
                        </a:spcAft>
                      </a:pPr>
                      <a:r>
                        <a:rPr lang="el-GR" sz="1800">
                          <a:effectLst/>
                        </a:rPr>
                        <a:t>283</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6835" marR="66835" marT="0" marB="0"/>
                </a:tc>
                <a:tc>
                  <a:txBody>
                    <a:bodyPr/>
                    <a:lstStyle/>
                    <a:p>
                      <a:pPr>
                        <a:lnSpc>
                          <a:spcPct val="107000"/>
                        </a:lnSpc>
                        <a:spcAft>
                          <a:spcPts val="0"/>
                        </a:spcAft>
                      </a:pPr>
                      <a:r>
                        <a:rPr lang="el-GR" sz="1800" dirty="0" err="1">
                          <a:effectLst/>
                        </a:rPr>
                        <a:t>Προπιονικό</a:t>
                      </a:r>
                      <a:r>
                        <a:rPr lang="el-GR" sz="1800" dirty="0">
                          <a:effectLst/>
                        </a:rPr>
                        <a:t> κάλιο</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835" marR="66835" marT="0" marB="0"/>
                </a:tc>
              </a:tr>
            </a:tbl>
          </a:graphicData>
        </a:graphic>
      </p:graphicFrame>
      <p:sp>
        <p:nvSpPr>
          <p:cNvPr id="7" name="Rectangle 1"/>
          <p:cNvSpPr>
            <a:spLocks noChangeArrowheads="1"/>
          </p:cNvSpPr>
          <p:nvPr/>
        </p:nvSpPr>
        <p:spPr bwMode="auto">
          <a:xfrm>
            <a:off x="3209925" y="20526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2401432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27414" y="411809"/>
            <a:ext cx="9404723" cy="1400530"/>
          </a:xfrm>
        </p:spPr>
        <p:txBody>
          <a:bodyPr/>
          <a:lstStyle/>
          <a:p>
            <a:r>
              <a:rPr lang="el-GR" b="1" dirty="0" smtClean="0">
                <a:solidFill>
                  <a:srgbClr val="FFFF00"/>
                </a:solidFill>
              </a:rPr>
              <a:t>ΣΟΡΒΙΚΟ ΟΞΥ ΚΑΙ ΤΑ ΑΛΑΤΑ ΤΟΥ</a:t>
            </a:r>
            <a:endParaRPr lang="el-GR" b="1" dirty="0">
              <a:solidFill>
                <a:srgbClr val="FFFF00"/>
              </a:solidFill>
            </a:endParaRPr>
          </a:p>
        </p:txBody>
      </p:sp>
      <p:sp>
        <p:nvSpPr>
          <p:cNvPr id="3" name="Θέση περιεχομένου 2"/>
          <p:cNvSpPr>
            <a:spLocks noGrp="1"/>
          </p:cNvSpPr>
          <p:nvPr>
            <p:ph idx="1"/>
          </p:nvPr>
        </p:nvSpPr>
        <p:spPr>
          <a:xfrm rot="21600000">
            <a:off x="430027" y="1225715"/>
            <a:ext cx="9493903" cy="5161641"/>
          </a:xfrm>
        </p:spPr>
        <p:txBody>
          <a:bodyPr>
            <a:normAutofit lnSpcReduction="10000"/>
          </a:bodyPr>
          <a:lstStyle/>
          <a:p>
            <a:pPr marL="0" indent="0" algn="just">
              <a:buNone/>
            </a:pPr>
            <a:r>
              <a:rPr lang="el-GR" altLang="el-GR" dirty="0" smtClean="0"/>
              <a:t> Είναι λευκή</a:t>
            </a:r>
            <a:r>
              <a:rPr lang="el-GR" altLang="el-GR" dirty="0"/>
              <a:t>, κρυσταλλική σκόνη με χαρακτηριστική </a:t>
            </a:r>
            <a:r>
              <a:rPr lang="el-GR" altLang="el-GR" dirty="0" smtClean="0"/>
              <a:t>,        δυσάρεστη </a:t>
            </a:r>
            <a:r>
              <a:rPr lang="el-GR" altLang="el-GR" dirty="0"/>
              <a:t>οσμή και γλυκόξινη γεύση και σημείο τήξεως 133-135 </a:t>
            </a:r>
            <a:r>
              <a:rPr lang="el-GR" altLang="el-GR" baseline="30000" dirty="0"/>
              <a:t>ο</a:t>
            </a:r>
            <a:r>
              <a:rPr lang="en-US" altLang="el-GR" dirty="0"/>
              <a:t>C</a:t>
            </a:r>
            <a:r>
              <a:rPr lang="el-GR" altLang="el-GR" dirty="0"/>
              <a:t>. </a:t>
            </a:r>
            <a:endParaRPr lang="el-GR" b="1" dirty="0" smtClean="0"/>
          </a:p>
          <a:p>
            <a:pPr marL="0" indent="0" algn="just">
              <a:buNone/>
            </a:pPr>
            <a:r>
              <a:rPr lang="el-GR" b="1" dirty="0" smtClean="0"/>
              <a:t>Προέλευση: </a:t>
            </a:r>
            <a:r>
              <a:rPr lang="el-GR" dirty="0"/>
              <a:t>Π</a:t>
            </a:r>
            <a:r>
              <a:rPr lang="el-GR" dirty="0" smtClean="0"/>
              <a:t>ροέρχεται από τον </a:t>
            </a:r>
            <a:r>
              <a:rPr lang="el-GR" dirty="0"/>
              <a:t>καρπό του δέντρου του γένους Sorbus (Sorbus aucuparia), από το οποίο πήρε το όνομά του. Εμπορικά παρασκευάζεται με διάφορες χημικές διαδικασίες.</a:t>
            </a:r>
          </a:p>
          <a:p>
            <a:pPr marL="0" indent="0" algn="just">
              <a:buNone/>
            </a:pPr>
            <a:r>
              <a:rPr lang="el-GR" b="1" dirty="0"/>
              <a:t>Λειτουργίες και χαρακτηριστικά: </a:t>
            </a:r>
            <a:endParaRPr lang="el-GR" b="1" dirty="0" smtClean="0"/>
          </a:p>
          <a:p>
            <a:pPr algn="just"/>
            <a:r>
              <a:rPr lang="el-GR" dirty="0" smtClean="0"/>
              <a:t>Συντηρητικό </a:t>
            </a:r>
            <a:r>
              <a:rPr lang="el-GR" altLang="el-GR" dirty="0" smtClean="0"/>
              <a:t>των </a:t>
            </a:r>
            <a:r>
              <a:rPr lang="el-GR" altLang="el-GR" dirty="0"/>
              <a:t>τροφίμων συνήθως υπό μορφή των μετά Κ, Ν</a:t>
            </a:r>
            <a:r>
              <a:rPr lang="en-US" altLang="el-GR" dirty="0"/>
              <a:t>a </a:t>
            </a:r>
            <a:r>
              <a:rPr lang="el-GR" altLang="el-GR" dirty="0"/>
              <a:t>και </a:t>
            </a:r>
            <a:r>
              <a:rPr lang="en-US" altLang="el-GR" dirty="0"/>
              <a:t>Ca</a:t>
            </a:r>
            <a:r>
              <a:rPr lang="el-GR" altLang="el-GR" dirty="0"/>
              <a:t> αλάτων </a:t>
            </a:r>
            <a:r>
              <a:rPr lang="el-GR" altLang="el-GR" dirty="0" smtClean="0"/>
              <a:t>του, δρώντας </a:t>
            </a:r>
            <a:r>
              <a:rPr lang="el-GR" dirty="0" smtClean="0"/>
              <a:t>κυρίως </a:t>
            </a:r>
            <a:r>
              <a:rPr lang="el-GR" dirty="0"/>
              <a:t>κατά των μυκήτων και των ζυμών</a:t>
            </a:r>
            <a:r>
              <a:rPr lang="el-GR" dirty="0" smtClean="0"/>
              <a:t>. Δεν είναι </a:t>
            </a:r>
            <a:r>
              <a:rPr lang="el-GR" dirty="0"/>
              <a:t>αποτελεσματικό κατά των βακτηρίων. Ισχυρότερη δράση σε τιμές </a:t>
            </a:r>
            <a:r>
              <a:rPr lang="el-GR" dirty="0" err="1" smtClean="0"/>
              <a:t>ρΗ</a:t>
            </a:r>
            <a:r>
              <a:rPr lang="el-GR" dirty="0" smtClean="0"/>
              <a:t>  </a:t>
            </a:r>
            <a:r>
              <a:rPr lang="el-GR" dirty="0"/>
              <a:t>κάτω από 6,5 (όξινα και ελαφρώς όξινα τρόφιμα</a:t>
            </a:r>
            <a:r>
              <a:rPr lang="el-GR" dirty="0" smtClean="0"/>
              <a:t>).</a:t>
            </a:r>
            <a:endParaRPr lang="el-GR" altLang="el-GR" dirty="0"/>
          </a:p>
          <a:p>
            <a:pPr algn="just">
              <a:lnSpc>
                <a:spcPct val="90000"/>
              </a:lnSpc>
            </a:pPr>
            <a:r>
              <a:rPr lang="el-GR" altLang="el-GR" dirty="0"/>
              <a:t>Μ</a:t>
            </a:r>
            <a:r>
              <a:rPr lang="el-GR" altLang="el-GR" dirty="0" smtClean="0"/>
              <a:t>εταβολίζεται   στον </a:t>
            </a:r>
            <a:r>
              <a:rPr lang="el-GR" altLang="el-GR" dirty="0"/>
              <a:t>οργανισμό σε </a:t>
            </a:r>
            <a:r>
              <a:rPr lang="en-US" altLang="el-GR" dirty="0"/>
              <a:t>CO</a:t>
            </a:r>
            <a:r>
              <a:rPr lang="el-GR" altLang="el-GR" baseline="-25000" dirty="0"/>
              <a:t>2</a:t>
            </a:r>
            <a:r>
              <a:rPr lang="el-GR" altLang="el-GR" dirty="0"/>
              <a:t> και </a:t>
            </a:r>
            <a:r>
              <a:rPr lang="en-US" altLang="el-GR" dirty="0"/>
              <a:t>H</a:t>
            </a:r>
            <a:r>
              <a:rPr lang="el-GR" altLang="el-GR" baseline="-25000" dirty="0"/>
              <a:t>2</a:t>
            </a:r>
            <a:r>
              <a:rPr lang="en-US" altLang="el-GR" dirty="0"/>
              <a:t>O</a:t>
            </a:r>
            <a:r>
              <a:rPr lang="el-GR" altLang="el-GR" dirty="0"/>
              <a:t>. Αποτελεί το μόνο από τα γνωστά συντηρητικά με αυτή την ιδιότητα. </a:t>
            </a:r>
            <a:endParaRPr lang="el-GR" altLang="el-GR" dirty="0" smtClean="0"/>
          </a:p>
          <a:p>
            <a:pPr algn="just">
              <a:lnSpc>
                <a:spcPct val="90000"/>
              </a:lnSpc>
            </a:pPr>
            <a:r>
              <a:rPr lang="el-GR" altLang="el-GR" dirty="0" smtClean="0"/>
              <a:t>Το </a:t>
            </a:r>
            <a:r>
              <a:rPr lang="el-GR" altLang="el-GR" dirty="0"/>
              <a:t>σορβικό οξύ όπως και τα άλατά του δεν θεωρούνται επιβλαβή, παρά μόνο αν υπερβούν το επιτρεπτό όριο (0,02 – 0,2</a:t>
            </a:r>
            <a:r>
              <a:rPr lang="en-US" altLang="el-GR" dirty="0"/>
              <a:t>%w/w)</a:t>
            </a:r>
            <a:r>
              <a:rPr lang="el-GR" altLang="el-GR" dirty="0"/>
              <a:t>. Άνθρωποι ευαίσθητοι σε διάφορα πρόσθετα μπορεί να εμφανίσουν ερεθισμό της βλεννογόνου</a:t>
            </a:r>
            <a:r>
              <a:rPr lang="en-US" altLang="el-GR" dirty="0"/>
              <a:t> </a:t>
            </a:r>
            <a:r>
              <a:rPr lang="el-GR" altLang="el-GR" dirty="0"/>
              <a:t>του δέρματος.</a:t>
            </a:r>
          </a:p>
          <a:p>
            <a:pPr algn="just">
              <a:lnSpc>
                <a:spcPct val="90000"/>
              </a:lnSpc>
            </a:pPr>
            <a:endParaRPr lang="el-GR" altLang="el-GR" dirty="0" smtClean="0"/>
          </a:p>
          <a:p>
            <a:pPr algn="just">
              <a:lnSpc>
                <a:spcPct val="90000"/>
              </a:lnSpc>
            </a:pPr>
            <a:endParaRPr lang="el-GR" altLang="el-GR" dirty="0"/>
          </a:p>
        </p:txBody>
      </p:sp>
      <p:pic>
        <p:nvPicPr>
          <p:cNvPr id="1026" name="Picture 2" descr="SorbinsÃ¤ure.sv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448652">
            <a:off x="9558334" y="1799460"/>
            <a:ext cx="2524125" cy="140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32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702866" y="653144"/>
            <a:ext cx="6039191" cy="5595256"/>
          </a:xfrm>
        </p:spPr>
        <p:txBody>
          <a:bodyPr>
            <a:normAutofit/>
          </a:bodyPr>
          <a:lstStyle/>
          <a:p>
            <a:pPr marL="0" indent="0">
              <a:buNone/>
            </a:pPr>
            <a:r>
              <a:rPr lang="el-GR" dirty="0"/>
              <a:t> </a:t>
            </a:r>
            <a:r>
              <a:rPr lang="el-GR" b="1" dirty="0"/>
              <a:t>Προιόντα: </a:t>
            </a:r>
            <a:endParaRPr lang="el-GR" b="1" dirty="0" smtClean="0"/>
          </a:p>
          <a:p>
            <a:r>
              <a:rPr lang="el-GR" dirty="0" smtClean="0"/>
              <a:t>ζυμώμενα γαλακτοκομικά προϊόντα</a:t>
            </a:r>
          </a:p>
          <a:p>
            <a:r>
              <a:rPr lang="el-GR" dirty="0" smtClean="0"/>
              <a:t> σαλάτες φρούτων</a:t>
            </a:r>
          </a:p>
          <a:p>
            <a:r>
              <a:rPr lang="el-GR" dirty="0" smtClean="0"/>
              <a:t> ζαχαροπλαστική</a:t>
            </a:r>
          </a:p>
          <a:p>
            <a:r>
              <a:rPr lang="el-GR" dirty="0" smtClean="0"/>
              <a:t> ψωμί σικάλεως</a:t>
            </a:r>
          </a:p>
          <a:p>
            <a:r>
              <a:rPr lang="el-GR" dirty="0" smtClean="0"/>
              <a:t> κέικ και προϊόντα αρτοποιίας</a:t>
            </a:r>
          </a:p>
          <a:p>
            <a:r>
              <a:rPr lang="el-GR" dirty="0" smtClean="0"/>
              <a:t> πίτσα</a:t>
            </a:r>
          </a:p>
          <a:p>
            <a:r>
              <a:rPr lang="el-GR" dirty="0" smtClean="0"/>
              <a:t> όστρακα</a:t>
            </a:r>
          </a:p>
          <a:p>
            <a:r>
              <a:rPr lang="el-GR" dirty="0" smtClean="0"/>
              <a:t> χυμό λεμονιού και μήλου</a:t>
            </a:r>
          </a:p>
          <a:p>
            <a:r>
              <a:rPr lang="el-GR" dirty="0" smtClean="0"/>
              <a:t> κρασί </a:t>
            </a:r>
          </a:p>
          <a:p>
            <a:r>
              <a:rPr lang="el-GR" dirty="0" smtClean="0"/>
              <a:t> σούπες</a:t>
            </a:r>
          </a:p>
          <a:p>
            <a:pPr marL="0" indent="0">
              <a:buNone/>
            </a:pPr>
            <a:endParaRPr lang="el-GR" dirty="0"/>
          </a:p>
        </p:txBody>
      </p:sp>
      <p:pic>
        <p:nvPicPr>
          <p:cNvPr id="2053" name="Picture 5" descr="Î£ÏÎµÏÎ¹ÎºÎ® ÎµÎ¹ÎºÏÎ½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205" y="447448"/>
            <a:ext cx="5006324" cy="5786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36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7714" y="251153"/>
            <a:ext cx="9840686" cy="650368"/>
          </a:xfrm>
        </p:spPr>
        <p:txBody>
          <a:bodyPr/>
          <a:lstStyle/>
          <a:p>
            <a:pPr algn="ctr"/>
            <a:r>
              <a:rPr lang="el-GR" b="1" dirty="0" smtClean="0">
                <a:solidFill>
                  <a:srgbClr val="FFFF00"/>
                </a:solidFill>
              </a:rPr>
              <a:t>ΒΕΝΖΟΪΚΟ ΟΞΥ- ΕΣΤΕΡΕΣ- ΑΛΑΤΑ ΤΟΥ</a:t>
            </a:r>
            <a:endParaRPr lang="el-GR" b="1" dirty="0">
              <a:solidFill>
                <a:srgbClr val="FFFF00"/>
              </a:solidFill>
            </a:endParaRPr>
          </a:p>
        </p:txBody>
      </p:sp>
      <p:sp>
        <p:nvSpPr>
          <p:cNvPr id="3" name="Θέση περιεχομένου 2"/>
          <p:cNvSpPr>
            <a:spLocks noGrp="1"/>
          </p:cNvSpPr>
          <p:nvPr>
            <p:ph idx="1"/>
          </p:nvPr>
        </p:nvSpPr>
        <p:spPr>
          <a:xfrm>
            <a:off x="217714" y="901521"/>
            <a:ext cx="9666515" cy="5756856"/>
          </a:xfrm>
        </p:spPr>
        <p:txBody>
          <a:bodyPr>
            <a:noAutofit/>
          </a:bodyPr>
          <a:lstStyle/>
          <a:p>
            <a:pPr marL="0" indent="0">
              <a:buNone/>
            </a:pPr>
            <a:r>
              <a:rPr lang="el-GR" sz="1800" b="1" dirty="0" smtClean="0"/>
              <a:t>Προέλευση βενζοϊκού οξέος και εστέρων του:</a:t>
            </a:r>
            <a:r>
              <a:rPr lang="el-GR" sz="1800" b="1" dirty="0"/>
              <a:t> </a:t>
            </a:r>
            <a:endParaRPr lang="el-GR" sz="1800" b="1" dirty="0" smtClean="0"/>
          </a:p>
          <a:p>
            <a:r>
              <a:rPr lang="el-GR" sz="1800" dirty="0" smtClean="0"/>
              <a:t>στα </a:t>
            </a:r>
            <a:r>
              <a:rPr lang="el-GR" sz="1800" dirty="0"/>
              <a:t>περισσότερα φρούτα και ιδιαίτερα στα </a:t>
            </a:r>
            <a:r>
              <a:rPr lang="el-GR" sz="1800" dirty="0" smtClean="0"/>
              <a:t>μούρα, </a:t>
            </a:r>
            <a:r>
              <a:rPr lang="el-GR" sz="1800" dirty="0"/>
              <a:t>σε διάφορα είδη </a:t>
            </a:r>
            <a:r>
              <a:rPr lang="el-GR" sz="1800" dirty="0" smtClean="0"/>
              <a:t>μανιταριών, </a:t>
            </a:r>
            <a:r>
              <a:rPr lang="el-GR" sz="1800" dirty="0"/>
              <a:t>στην </a:t>
            </a:r>
            <a:r>
              <a:rPr lang="el-GR" sz="1800" dirty="0" smtClean="0"/>
              <a:t>κανέλλα και </a:t>
            </a:r>
            <a:r>
              <a:rPr lang="el-GR" sz="1800" dirty="0"/>
              <a:t>το </a:t>
            </a:r>
            <a:r>
              <a:rPr lang="el-GR" sz="1800" dirty="0" smtClean="0"/>
              <a:t>γαρύφαλλο, σε </a:t>
            </a:r>
            <a:r>
              <a:rPr lang="el-GR" sz="1800" dirty="0"/>
              <a:t>ορισμένα γαλακτοκομικά προϊόντα (εξαιτίας της ζύμωσης). </a:t>
            </a:r>
            <a:endParaRPr lang="el-GR" sz="1800" dirty="0" smtClean="0"/>
          </a:p>
          <a:p>
            <a:pPr marL="0" indent="0">
              <a:buNone/>
            </a:pPr>
            <a:r>
              <a:rPr lang="el-GR" sz="1800" b="1" dirty="0" smtClean="0"/>
              <a:t>Λειτουργίες </a:t>
            </a:r>
            <a:r>
              <a:rPr lang="el-GR" sz="1800" b="1" dirty="0"/>
              <a:t>&amp; χαρακτηριστικά: </a:t>
            </a:r>
            <a:endParaRPr lang="el-GR" sz="1800" b="1" dirty="0" smtClean="0"/>
          </a:p>
          <a:p>
            <a:r>
              <a:rPr lang="el-GR" sz="1800" dirty="0" smtClean="0"/>
              <a:t>συντηρητικά </a:t>
            </a:r>
            <a:r>
              <a:rPr lang="el-GR" sz="1800" dirty="0"/>
              <a:t>έναντι των βακτηρίων και της μούχλας σε όξινα </a:t>
            </a:r>
            <a:r>
              <a:rPr lang="el-GR" sz="1800" dirty="0" smtClean="0"/>
              <a:t>προϊόντα ( τσίχλες, γαλακτοκομικά προϊόντα, είδη ζαχαροπλαστικής ,καλλυντικά )</a:t>
            </a:r>
          </a:p>
          <a:p>
            <a:r>
              <a:rPr lang="el-GR" sz="1800" dirty="0" smtClean="0"/>
              <a:t> αντισηπτικό σε σιρόπια για τον βήχα</a:t>
            </a:r>
          </a:p>
          <a:p>
            <a:r>
              <a:rPr lang="el-GR" altLang="el-GR" sz="1800" dirty="0" smtClean="0"/>
              <a:t>Το </a:t>
            </a:r>
            <a:r>
              <a:rPr lang="en-US" altLang="el-GR" sz="1800" dirty="0"/>
              <a:t>C</a:t>
            </a:r>
            <a:r>
              <a:rPr lang="el-GR" altLang="el-GR" sz="1800" baseline="-25000" dirty="0"/>
              <a:t>6</a:t>
            </a:r>
            <a:r>
              <a:rPr lang="en-US" altLang="el-GR" sz="1800" dirty="0"/>
              <a:t>H</a:t>
            </a:r>
            <a:r>
              <a:rPr lang="el-GR" altLang="el-GR" sz="1800" baseline="-25000" dirty="0"/>
              <a:t>5</a:t>
            </a:r>
            <a:r>
              <a:rPr lang="en-US" altLang="el-GR" sz="1800" dirty="0"/>
              <a:t>COO</a:t>
            </a:r>
            <a:r>
              <a:rPr lang="el-GR" altLang="el-GR" sz="1800" dirty="0"/>
              <a:t>Η  και το </a:t>
            </a:r>
            <a:r>
              <a:rPr lang="en-US" altLang="el-GR" sz="1800" dirty="0"/>
              <a:t>C</a:t>
            </a:r>
            <a:r>
              <a:rPr lang="el-GR" altLang="el-GR" sz="1800" baseline="-25000" dirty="0"/>
              <a:t>6</a:t>
            </a:r>
            <a:r>
              <a:rPr lang="en-US" altLang="el-GR" sz="1800" dirty="0"/>
              <a:t>H</a:t>
            </a:r>
            <a:r>
              <a:rPr lang="el-GR" altLang="el-GR" sz="1800" baseline="-25000" dirty="0"/>
              <a:t>5</a:t>
            </a:r>
            <a:r>
              <a:rPr lang="en-US" altLang="el-GR" sz="1800" dirty="0"/>
              <a:t>COONa</a:t>
            </a:r>
            <a:r>
              <a:rPr lang="el-GR" altLang="el-GR" sz="1800" dirty="0"/>
              <a:t> χρησιμοποιούνται για τη συντήρηση (ρυθμιστής οξύτητας, καρύκευμα) διαφόρων τροφίμων (κρέας, καρποί, ψάρια )  σε ποσοστό έως 0,1% (υπολογιζόμενο ως </a:t>
            </a:r>
            <a:r>
              <a:rPr lang="en-US" altLang="el-GR" sz="1800" dirty="0"/>
              <a:t>C</a:t>
            </a:r>
            <a:r>
              <a:rPr lang="el-GR" altLang="el-GR" sz="1800" baseline="-25000" dirty="0"/>
              <a:t>6</a:t>
            </a:r>
            <a:r>
              <a:rPr lang="en-US" altLang="el-GR" sz="1800" dirty="0"/>
              <a:t>H</a:t>
            </a:r>
            <a:r>
              <a:rPr lang="el-GR" altLang="el-GR" sz="1800" baseline="-25000" dirty="0"/>
              <a:t>5</a:t>
            </a:r>
            <a:r>
              <a:rPr lang="en-US" altLang="el-GR" sz="1800" dirty="0"/>
              <a:t>COOH</a:t>
            </a:r>
            <a:r>
              <a:rPr lang="el-GR" altLang="el-GR" sz="1800" dirty="0" smtClean="0"/>
              <a:t>).</a:t>
            </a:r>
            <a:endParaRPr lang="el-GR" sz="1800" dirty="0" smtClean="0"/>
          </a:p>
          <a:p>
            <a:r>
              <a:rPr lang="el-GR" sz="1800" dirty="0" smtClean="0"/>
              <a:t>Δεν </a:t>
            </a:r>
            <a:r>
              <a:rPr lang="el-GR" sz="1800" dirty="0"/>
              <a:t>είναι ιδιαίτερα αποτελεσματικά έναντι των </a:t>
            </a:r>
            <a:r>
              <a:rPr lang="el-GR" sz="1800" dirty="0" smtClean="0"/>
              <a:t>μυκήτων </a:t>
            </a:r>
            <a:r>
              <a:rPr lang="el-GR" sz="1800" dirty="0"/>
              <a:t>και καθόλου αποτελεσματικά σε προϊόντα με pH μεγαλύτερο από 5 (ελαφρώς όξινα ή ουδέτερα). </a:t>
            </a:r>
            <a:endParaRPr lang="el-GR" sz="1800" dirty="0" smtClean="0"/>
          </a:p>
          <a:p>
            <a:pPr marL="0" indent="0">
              <a:buNone/>
            </a:pPr>
            <a:r>
              <a:rPr lang="el-GR" sz="1800" b="1" dirty="0" smtClean="0"/>
              <a:t>Ανώτατο </a:t>
            </a:r>
            <a:r>
              <a:rPr lang="el-GR" sz="1800" b="1" dirty="0"/>
              <a:t>όριο καθημερινής λήψης: </a:t>
            </a:r>
            <a:r>
              <a:rPr lang="el-GR" sz="1800" dirty="0" smtClean="0"/>
              <a:t>Μέχρι </a:t>
            </a:r>
            <a:r>
              <a:rPr lang="el-GR" sz="1800" dirty="0"/>
              <a:t>5 mg / </a:t>
            </a:r>
            <a:r>
              <a:rPr lang="el-GR" sz="1800" dirty="0" smtClean="0"/>
              <a:t>K </a:t>
            </a:r>
            <a:r>
              <a:rPr lang="el-GR" sz="1800" dirty="0"/>
              <a:t>σωματικού βάρους.</a:t>
            </a:r>
          </a:p>
          <a:p>
            <a:pPr marL="0" indent="0">
              <a:buNone/>
            </a:pPr>
            <a:r>
              <a:rPr lang="el-GR" sz="1800" b="1" dirty="0"/>
              <a:t>Παρενέργειες: </a:t>
            </a:r>
            <a:r>
              <a:rPr lang="el-GR" sz="1800" dirty="0" smtClean="0"/>
              <a:t>Στις </a:t>
            </a:r>
            <a:r>
              <a:rPr lang="el-GR" sz="1800" dirty="0"/>
              <a:t>συγκεντρώσεις που χρησιμοποιείται δεν έχουν εμφανιστεί παρενέργεις. Σε ορισμένες περιπτώσεις μπορεί να βοηθήσει την απελευθέρωση ισταμίνης με αποτέλεσμα την εμφάνιση ψευδοαλλεργικών αντιδράσεων</a:t>
            </a:r>
            <a:r>
              <a:rPr lang="el-GR" sz="1800" dirty="0" smtClean="0"/>
              <a:t>.</a:t>
            </a:r>
            <a:endParaRPr lang="el-GR" sz="1800" dirty="0"/>
          </a:p>
        </p:txBody>
      </p:sp>
      <p:pic>
        <p:nvPicPr>
          <p:cNvPr id="4098" name="Picture 2" descr="Benzoic-acid-3D-ball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1573" y="2193015"/>
            <a:ext cx="2981055" cy="372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8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5">
                <a:shade val="45000"/>
                <a:satMod val="135000"/>
              </a:schemeClr>
              <a:prstClr val="white"/>
            </a:duotone>
          </a:blip>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537210" y="446914"/>
            <a:ext cx="11247120" cy="1400530"/>
          </a:xfrm>
        </p:spPr>
        <p:txBody>
          <a:bodyPr/>
          <a:lstStyle/>
          <a:p>
            <a:r>
              <a:rPr lang="el-GR" sz="2400" b="1" dirty="0">
                <a:solidFill>
                  <a:srgbClr val="FFFF00"/>
                </a:solidFill>
              </a:rPr>
              <a:t>όμως    το ΒΕΝΖΟΪΚΟ </a:t>
            </a:r>
            <a:r>
              <a:rPr lang="el-GR" sz="2400" b="1" dirty="0" smtClean="0">
                <a:solidFill>
                  <a:srgbClr val="FFFF00"/>
                </a:solidFill>
              </a:rPr>
              <a:t>ΝΑΤΡΙΟ</a:t>
            </a:r>
            <a:r>
              <a:rPr lang="en-US" sz="2400" b="1" dirty="0" smtClean="0">
                <a:solidFill>
                  <a:srgbClr val="FFFF00"/>
                </a:solidFill>
              </a:rPr>
              <a:t>, </a:t>
            </a:r>
            <a:r>
              <a:rPr lang="el-GR" sz="2400" b="1" dirty="0" smtClean="0">
                <a:solidFill>
                  <a:srgbClr val="FFFF00"/>
                </a:solidFill>
              </a:rPr>
              <a:t>ένα από τα πιο φτηνά και αποτελεσματικά συντηρητικά</a:t>
            </a:r>
            <a:r>
              <a:rPr lang="en-US" sz="2400" b="1" dirty="0" smtClean="0">
                <a:solidFill>
                  <a:srgbClr val="FFFF00"/>
                </a:solidFill>
              </a:rPr>
              <a:t>:</a:t>
            </a:r>
            <a:endParaRPr lang="el-GR" sz="2400" dirty="0"/>
          </a:p>
        </p:txBody>
      </p:sp>
      <p:sp>
        <p:nvSpPr>
          <p:cNvPr id="3" name="Θέση περιεχομένου 2"/>
          <p:cNvSpPr>
            <a:spLocks noGrp="1"/>
          </p:cNvSpPr>
          <p:nvPr>
            <p:ph idx="1"/>
          </p:nvPr>
        </p:nvSpPr>
        <p:spPr>
          <a:xfrm>
            <a:off x="389966" y="1432715"/>
            <a:ext cx="6857999" cy="5962650"/>
          </a:xfrm>
        </p:spPr>
        <p:txBody>
          <a:bodyPr>
            <a:normAutofit/>
          </a:bodyPr>
          <a:lstStyle/>
          <a:p>
            <a:r>
              <a:rPr lang="el-GR" dirty="0"/>
              <a:t> </a:t>
            </a:r>
            <a:endParaRPr lang="el-GR" dirty="0" smtClean="0"/>
          </a:p>
          <a:p>
            <a:endParaRPr lang="el-GR" dirty="0"/>
          </a:p>
          <a:p>
            <a:endParaRPr lang="el-GR" dirty="0" smtClean="0"/>
          </a:p>
          <a:p>
            <a:endParaRPr lang="el-GR" dirty="0" smtClean="0"/>
          </a:p>
          <a:p>
            <a:endParaRPr lang="el-GR" dirty="0"/>
          </a:p>
          <a:p>
            <a:endParaRPr lang="el-GR" dirty="0" smtClean="0"/>
          </a:p>
          <a:p>
            <a:endParaRPr lang="el-GR" dirty="0"/>
          </a:p>
          <a:p>
            <a:r>
              <a:rPr lang="el-GR" dirty="0" smtClean="0">
                <a:solidFill>
                  <a:schemeClr val="bg1"/>
                </a:solidFill>
              </a:rPr>
              <a:t>Το </a:t>
            </a:r>
            <a:r>
              <a:rPr lang="el-GR" dirty="0">
                <a:solidFill>
                  <a:schemeClr val="bg1"/>
                </a:solidFill>
              </a:rPr>
              <a:t>βενζοϊκό νάτριο είναι επισήμως </a:t>
            </a:r>
            <a:r>
              <a:rPr lang="el-GR" dirty="0" smtClean="0">
                <a:solidFill>
                  <a:schemeClr val="bg1"/>
                </a:solidFill>
              </a:rPr>
              <a:t>αναγνωρισμένο </a:t>
            </a:r>
            <a:r>
              <a:rPr lang="el-GR" dirty="0" smtClean="0">
                <a:solidFill>
                  <a:srgbClr val="FFFF00"/>
                </a:solidFill>
                <a:hlinkClick r:id="rId3" action="ppaction://hlinkfile"/>
              </a:rPr>
              <a:t>καρκινογόνο.</a:t>
            </a:r>
            <a:r>
              <a:rPr lang="el-GR" dirty="0" smtClean="0">
                <a:solidFill>
                  <a:schemeClr val="bg1"/>
                </a:solidFill>
                <a:hlinkClick r:id="rId3" action="ppaction://hlinkfile"/>
              </a:rPr>
              <a:t> </a:t>
            </a:r>
            <a:endParaRPr lang="en-US" dirty="0" smtClean="0">
              <a:solidFill>
                <a:schemeClr val="bg1"/>
              </a:solidFill>
            </a:endParaRPr>
          </a:p>
          <a:p>
            <a:pPr marL="0" indent="0">
              <a:buNone/>
            </a:pPr>
            <a:endParaRPr lang="en-US" dirty="0" smtClean="0"/>
          </a:p>
        </p:txBody>
      </p:sp>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964" y="2604247"/>
            <a:ext cx="4165366" cy="3810000"/>
          </a:xfrm>
          <a:prstGeom prst="rect">
            <a:avLst/>
          </a:prstGeom>
        </p:spPr>
      </p:pic>
      <p:pic>
        <p:nvPicPr>
          <p:cNvPr id="5" name="Εικόνα 4"/>
          <p:cNvPicPr>
            <a:picLocks noChangeAspect="1"/>
          </p:cNvPicPr>
          <p:nvPr/>
        </p:nvPicPr>
        <p:blipFill>
          <a:blip r:embed="rId5">
            <a:clrChange>
              <a:clrFrom>
                <a:srgbClr val="000000">
                  <a:alpha val="0"/>
                </a:srgbClr>
              </a:clrFrom>
              <a:clrTo>
                <a:srgbClr val="000000">
                  <a:alpha val="0"/>
                </a:srgbClr>
              </a:clrTo>
            </a:clrChange>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498955" y="1548636"/>
            <a:ext cx="6934510" cy="2569218"/>
          </a:xfrm>
          <a:prstGeom prst="rect">
            <a:avLst/>
          </a:prstGeom>
          <a:noFill/>
          <a:ln w="15875">
            <a:solidFill>
              <a:srgbClr val="FFC000"/>
            </a:solidFill>
          </a:ln>
        </p:spPr>
      </p:pic>
    </p:spTree>
    <p:extLst>
      <p:ext uri="{BB962C8B-B14F-4D97-AF65-F5344CB8AC3E}">
        <p14:creationId xmlns:p14="http://schemas.microsoft.com/office/powerpoint/2010/main" val="1918204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ÎÏÎ¿ÏÎ­Î»ÎµÏÎ¼Î± ÎµÎ¹ÎºÏÎ½Î±Ï Î³Î¹Î± parabens ÏÎ·Î¼Î¹ÎºÎ¿Ï ÏÏÏÎ¿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758"/>
            <a:ext cx="12192000" cy="676141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a:xfrm>
            <a:off x="386366" y="77271"/>
            <a:ext cx="9234233" cy="6220495"/>
          </a:xfrm>
        </p:spPr>
        <p:txBody>
          <a:bodyPr>
            <a:normAutofit fontScale="90000"/>
          </a:bodyPr>
          <a:lstStyle/>
          <a:p>
            <a:r>
              <a:rPr lang="en-US" sz="3600" b="1" dirty="0" smtClean="0">
                <a:solidFill>
                  <a:srgbClr val="FF0000"/>
                </a:solidFill>
              </a:rPr>
              <a:t>PARABENS:214-215-216-217-218-219</a:t>
            </a:r>
            <a:r>
              <a:rPr lang="el-GR" sz="3600" b="1" dirty="0" smtClean="0">
                <a:solidFill>
                  <a:srgbClr val="FF0000"/>
                </a:solidFill>
              </a:rPr>
              <a:t/>
            </a:r>
            <a:br>
              <a:rPr lang="el-GR" sz="3600" b="1" dirty="0" smtClean="0">
                <a:solidFill>
                  <a:srgbClr val="FF0000"/>
                </a:solidFill>
              </a:rPr>
            </a:br>
            <a:r>
              <a:rPr lang="el-GR" sz="3600" b="1" dirty="0" smtClean="0">
                <a:solidFill>
                  <a:srgbClr val="FF0000"/>
                </a:solidFill>
              </a:rPr>
              <a:t>εστέρες του 4-υδροξυβενζοϊκού οξέος</a:t>
            </a:r>
            <a:br>
              <a:rPr lang="el-GR" sz="3600" b="1" dirty="0" smtClean="0">
                <a:solidFill>
                  <a:srgbClr val="FF0000"/>
                </a:solidFill>
              </a:rPr>
            </a:br>
            <a:r>
              <a:rPr lang="el-GR" sz="2800" b="1" dirty="0">
                <a:solidFill>
                  <a:srgbClr val="002060"/>
                </a:solidFill>
              </a:rPr>
              <a:t> </a:t>
            </a:r>
            <a:r>
              <a:rPr lang="el-GR" sz="2800" b="1" dirty="0" smtClean="0">
                <a:solidFill>
                  <a:srgbClr val="002060"/>
                </a:solidFill>
              </a:rPr>
              <a:t> </a:t>
            </a:r>
            <a:r>
              <a:rPr lang="en-US" sz="1800" dirty="0" smtClean="0">
                <a:solidFill>
                  <a:srgbClr val="002060"/>
                </a:solidFill>
              </a:rPr>
              <a:t>●</a:t>
            </a:r>
            <a:r>
              <a:rPr lang="el-GR" sz="1800" dirty="0" smtClean="0">
                <a:solidFill>
                  <a:srgbClr val="002060"/>
                </a:solidFill>
              </a:rPr>
              <a:t> </a:t>
            </a:r>
            <a:r>
              <a:rPr lang="el-GR" sz="2200" dirty="0" smtClean="0">
                <a:solidFill>
                  <a:srgbClr val="002060"/>
                </a:solidFill>
                <a:latin typeface="+mn-lt"/>
              </a:rPr>
              <a:t>Εμφανίζουν αντιβακτηριακή και αντιμυκητισιακή δράση με μεγάλη </a:t>
            </a:r>
            <a:r>
              <a:rPr lang="el-GR" sz="2200" dirty="0">
                <a:solidFill>
                  <a:srgbClr val="002060"/>
                </a:solidFill>
                <a:latin typeface="+mn-lt"/>
              </a:rPr>
              <a:t>αποτελεσματικότητα </a:t>
            </a:r>
            <a:r>
              <a:rPr lang="el-GR" sz="2200" dirty="0" smtClean="0">
                <a:solidFill>
                  <a:srgbClr val="002060"/>
                </a:solidFill>
                <a:latin typeface="+mn-lt"/>
              </a:rPr>
              <a:t>και  </a:t>
            </a:r>
            <a:r>
              <a:rPr lang="el-GR" sz="2200" dirty="0">
                <a:solidFill>
                  <a:srgbClr val="002060"/>
                </a:solidFill>
                <a:latin typeface="+mn-lt"/>
              </a:rPr>
              <a:t>χαμηλό κόστος </a:t>
            </a:r>
            <a:r>
              <a:rPr lang="el-GR" sz="2200" dirty="0" smtClean="0">
                <a:solidFill>
                  <a:srgbClr val="002060"/>
                </a:solidFill>
                <a:latin typeface="+mn-lt"/>
              </a:rPr>
              <a:t>.</a:t>
            </a:r>
            <a:br>
              <a:rPr lang="el-GR" sz="2200" dirty="0" smtClean="0">
                <a:solidFill>
                  <a:srgbClr val="002060"/>
                </a:solidFill>
                <a:latin typeface="+mn-lt"/>
              </a:rPr>
            </a:br>
            <a:r>
              <a:rPr lang="el-GR" sz="2200" dirty="0" smtClean="0">
                <a:solidFill>
                  <a:srgbClr val="002060"/>
                </a:solidFill>
                <a:latin typeface="+mn-lt"/>
              </a:rPr>
              <a:t>   ●   Χρησιμοποιούνται σαν συντηρητικά σε σαμπουάν, κρέμες </a:t>
            </a:r>
            <a:br>
              <a:rPr lang="el-GR" sz="2200" dirty="0" smtClean="0">
                <a:solidFill>
                  <a:srgbClr val="002060"/>
                </a:solidFill>
                <a:latin typeface="+mn-lt"/>
              </a:rPr>
            </a:br>
            <a:r>
              <a:rPr lang="el-GR" sz="2200" dirty="0">
                <a:solidFill>
                  <a:srgbClr val="002060"/>
                </a:solidFill>
                <a:latin typeface="+mn-lt"/>
              </a:rPr>
              <a:t> </a:t>
            </a:r>
            <a:r>
              <a:rPr lang="el-GR" sz="2200" dirty="0" smtClean="0">
                <a:solidFill>
                  <a:srgbClr val="002060"/>
                </a:solidFill>
                <a:latin typeface="+mn-lt"/>
              </a:rPr>
              <a:t>     ξυρίσματος, μαλακτικές κρέμες, </a:t>
            </a:r>
            <a:r>
              <a:rPr lang="en-US" sz="2200" dirty="0" smtClean="0">
                <a:solidFill>
                  <a:srgbClr val="002060"/>
                </a:solidFill>
                <a:latin typeface="+mn-lt"/>
              </a:rPr>
              <a:t>make up,</a:t>
            </a:r>
            <a:r>
              <a:rPr lang="el-GR" sz="2200" dirty="0" smtClean="0">
                <a:solidFill>
                  <a:srgbClr val="002060"/>
                </a:solidFill>
                <a:latin typeface="+mn-lt"/>
              </a:rPr>
              <a:t> φαρμακευτικά σκευάσματα </a:t>
            </a:r>
            <a:br>
              <a:rPr lang="el-GR" sz="2200" dirty="0" smtClean="0">
                <a:solidFill>
                  <a:srgbClr val="002060"/>
                </a:solidFill>
                <a:latin typeface="+mn-lt"/>
              </a:rPr>
            </a:br>
            <a:r>
              <a:rPr lang="el-GR" sz="2200" dirty="0" smtClean="0">
                <a:solidFill>
                  <a:srgbClr val="002060"/>
                </a:solidFill>
                <a:latin typeface="+mn-lt"/>
              </a:rPr>
              <a:t>      αλλά και σαν πρόσθετα τροφίμων.</a:t>
            </a:r>
            <a:br>
              <a:rPr lang="el-GR" sz="2200" dirty="0" smtClean="0">
                <a:solidFill>
                  <a:srgbClr val="002060"/>
                </a:solidFill>
                <a:latin typeface="+mn-lt"/>
              </a:rPr>
            </a:br>
            <a:r>
              <a:rPr lang="el-GR" sz="2200" dirty="0" smtClean="0">
                <a:solidFill>
                  <a:srgbClr val="002060"/>
                </a:solidFill>
                <a:latin typeface="+mn-lt"/>
              </a:rPr>
              <a:t>   ●   methylparaben και  ethylparaben θεωρούνται ασφαλή στις μέγιστες επιτρεπόμενες συγκεντρώσεις (μέχρι 0,4% για έναν εστέρα ή 0,8% όταν χρησιμοποιείται σε συνδυασμό).</a:t>
            </a:r>
            <a:r>
              <a:rPr lang="el-GR" sz="2200" dirty="0">
                <a:solidFill>
                  <a:srgbClr val="002060"/>
                </a:solidFill>
                <a:latin typeface="+mn-lt"/>
              </a:rPr>
              <a:t/>
            </a:r>
            <a:br>
              <a:rPr lang="el-GR" sz="2200" dirty="0">
                <a:solidFill>
                  <a:srgbClr val="002060"/>
                </a:solidFill>
                <a:latin typeface="+mn-lt"/>
              </a:rPr>
            </a:br>
            <a:r>
              <a:rPr lang="el-GR" sz="2200" dirty="0" smtClean="0">
                <a:solidFill>
                  <a:srgbClr val="002060"/>
                </a:solidFill>
                <a:latin typeface="+mn-lt"/>
              </a:rPr>
              <a:t>   ●  η χρήση </a:t>
            </a:r>
            <a:r>
              <a:rPr lang="en-US" sz="2200" dirty="0" smtClean="0">
                <a:solidFill>
                  <a:srgbClr val="002060"/>
                </a:solidFill>
                <a:latin typeface="+mn-lt"/>
              </a:rPr>
              <a:t>butylparaben</a:t>
            </a:r>
            <a:r>
              <a:rPr lang="el-GR" sz="2200" dirty="0" smtClean="0">
                <a:solidFill>
                  <a:srgbClr val="002060"/>
                </a:solidFill>
                <a:latin typeface="+mn-lt"/>
              </a:rPr>
              <a:t> και </a:t>
            </a:r>
            <a:r>
              <a:rPr lang="en-US" sz="2200" dirty="0" smtClean="0">
                <a:solidFill>
                  <a:srgbClr val="002060"/>
                </a:solidFill>
                <a:latin typeface="+mn-lt"/>
              </a:rPr>
              <a:t>propylparaben</a:t>
            </a:r>
            <a:r>
              <a:rPr lang="el-GR" sz="2200" dirty="0" smtClean="0">
                <a:solidFill>
                  <a:srgbClr val="002060"/>
                </a:solidFill>
                <a:latin typeface="+mn-lt"/>
              </a:rPr>
              <a:t>  σε τελικά καλλυντικά προϊόντα είναι ασφαλής για τον καταναλωτή, εφόσον το άθροισμα των επιμέρους συγκεντρώσεών τους δεν υπερβαίνει το 0,19%.  Ο κανονισμός (ΕΕ</a:t>
            </a:r>
            <a:r>
              <a:rPr lang="el-GR" sz="2200" dirty="0">
                <a:solidFill>
                  <a:srgbClr val="002060"/>
                </a:solidFill>
                <a:latin typeface="+mn-lt"/>
              </a:rPr>
              <a:t>) αριθ. 358/2014 της Επιτροπής απαγόρευσε την </a:t>
            </a:r>
            <a:r>
              <a:rPr lang="en-US" sz="2200" dirty="0" smtClean="0">
                <a:solidFill>
                  <a:srgbClr val="002060"/>
                </a:solidFill>
                <a:latin typeface="+mn-lt"/>
              </a:rPr>
              <a:t>isopropylparaben</a:t>
            </a:r>
            <a:r>
              <a:rPr lang="el-GR" sz="2200" dirty="0" smtClean="0">
                <a:solidFill>
                  <a:srgbClr val="002060"/>
                </a:solidFill>
                <a:latin typeface="+mn-lt"/>
              </a:rPr>
              <a:t>, </a:t>
            </a:r>
            <a:r>
              <a:rPr lang="en-US" sz="2200" dirty="0" smtClean="0">
                <a:solidFill>
                  <a:srgbClr val="002060"/>
                </a:solidFill>
                <a:latin typeface="+mn-lt"/>
              </a:rPr>
              <a:t>isobutylparaben</a:t>
            </a:r>
            <a:r>
              <a:rPr lang="el-GR" sz="2200" dirty="0" smtClean="0">
                <a:solidFill>
                  <a:srgbClr val="002060"/>
                </a:solidFill>
                <a:latin typeface="+mn-lt"/>
              </a:rPr>
              <a:t>, </a:t>
            </a:r>
            <a:r>
              <a:rPr lang="en-US" sz="2200" dirty="0" smtClean="0">
                <a:solidFill>
                  <a:srgbClr val="002060"/>
                </a:solidFill>
                <a:latin typeface="+mn-lt"/>
              </a:rPr>
              <a:t>phenylparaben</a:t>
            </a:r>
            <a:r>
              <a:rPr lang="el-GR" sz="2200" dirty="0" smtClean="0">
                <a:solidFill>
                  <a:srgbClr val="002060"/>
                </a:solidFill>
                <a:latin typeface="+mn-lt"/>
              </a:rPr>
              <a:t>, </a:t>
            </a:r>
            <a:r>
              <a:rPr lang="en-US" sz="2200" dirty="0" smtClean="0">
                <a:solidFill>
                  <a:srgbClr val="002060"/>
                </a:solidFill>
                <a:latin typeface="+mn-lt"/>
              </a:rPr>
              <a:t>benzylparaben</a:t>
            </a:r>
            <a:r>
              <a:rPr lang="el-GR" sz="2200" dirty="0" smtClean="0">
                <a:solidFill>
                  <a:srgbClr val="002060"/>
                </a:solidFill>
                <a:latin typeface="+mn-lt"/>
              </a:rPr>
              <a:t> </a:t>
            </a:r>
            <a:r>
              <a:rPr lang="el-GR" sz="2200" dirty="0">
                <a:solidFill>
                  <a:srgbClr val="002060"/>
                </a:solidFill>
                <a:latin typeface="+mn-lt"/>
              </a:rPr>
              <a:t>και </a:t>
            </a:r>
            <a:r>
              <a:rPr lang="en-US" sz="2200" dirty="0" smtClean="0">
                <a:solidFill>
                  <a:srgbClr val="002060"/>
                </a:solidFill>
                <a:latin typeface="+mn-lt"/>
              </a:rPr>
              <a:t>pentylparaben</a:t>
            </a:r>
            <a:r>
              <a:rPr lang="el-GR" sz="2200" dirty="0" smtClean="0">
                <a:solidFill>
                  <a:srgbClr val="002060"/>
                </a:solidFill>
                <a:latin typeface="+mn-lt"/>
              </a:rPr>
              <a:t>.</a:t>
            </a:r>
            <a:br>
              <a:rPr lang="el-GR" sz="2200" dirty="0" smtClean="0">
                <a:solidFill>
                  <a:srgbClr val="002060"/>
                </a:solidFill>
                <a:latin typeface="+mn-lt"/>
              </a:rPr>
            </a:br>
            <a:r>
              <a:rPr lang="el-GR" sz="2200" dirty="0">
                <a:solidFill>
                  <a:srgbClr val="002060"/>
                </a:solidFill>
                <a:latin typeface="+mn-lt"/>
              </a:rPr>
              <a:t> </a:t>
            </a:r>
            <a:r>
              <a:rPr lang="en-US" sz="2200" baseline="30000" dirty="0" smtClean="0">
                <a:solidFill>
                  <a:srgbClr val="002060"/>
                </a:solidFill>
                <a:latin typeface="+mn-lt"/>
              </a:rPr>
              <a:t/>
            </a:r>
            <a:br>
              <a:rPr lang="en-US" sz="2200" baseline="30000" dirty="0" smtClean="0">
                <a:solidFill>
                  <a:srgbClr val="002060"/>
                </a:solidFill>
                <a:latin typeface="+mn-lt"/>
              </a:rPr>
            </a:br>
            <a:r>
              <a:rPr lang="el-GR" sz="1800" b="1" baseline="30000" dirty="0" smtClean="0">
                <a:solidFill>
                  <a:srgbClr val="002060"/>
                </a:solidFill>
              </a:rPr>
              <a:t> </a:t>
            </a:r>
            <a:r>
              <a:rPr lang="el-GR" sz="4000" b="1" baseline="30000" dirty="0" smtClean="0">
                <a:solidFill>
                  <a:srgbClr val="FF0000"/>
                </a:solidFill>
              </a:rPr>
              <a:t>Κατηγορούνται για οιστρογονική δραστηριότητα.</a:t>
            </a:r>
            <a:r>
              <a:rPr lang="el-GR" sz="4000" b="1" dirty="0" smtClean="0">
                <a:solidFill>
                  <a:srgbClr val="FF0000"/>
                </a:solidFill>
              </a:rPr>
              <a:t/>
            </a:r>
            <a:br>
              <a:rPr lang="el-GR" sz="4000" b="1" dirty="0" smtClean="0">
                <a:solidFill>
                  <a:srgbClr val="FF0000"/>
                </a:solidFill>
              </a:rPr>
            </a:br>
            <a:r>
              <a:rPr lang="el-GR" sz="1800" dirty="0" smtClean="0"/>
              <a:t/>
            </a:r>
            <a:br>
              <a:rPr lang="el-GR" sz="1800" dirty="0" smtClean="0"/>
            </a:br>
            <a:r>
              <a:rPr lang="el-GR" sz="1800" dirty="0" smtClean="0"/>
              <a:t>   </a:t>
            </a:r>
            <a:r>
              <a:rPr lang="el-GR" sz="1800" dirty="0" smtClean="0">
                <a:solidFill>
                  <a:schemeClr val="tx1"/>
                </a:solidFill>
              </a:rPr>
              <a:t/>
            </a:r>
            <a:br>
              <a:rPr lang="el-GR" sz="1800" dirty="0" smtClean="0">
                <a:solidFill>
                  <a:schemeClr val="tx1"/>
                </a:solidFill>
              </a:rPr>
            </a:br>
            <a:r>
              <a:rPr lang="el-GR" sz="1800" dirty="0">
                <a:solidFill>
                  <a:schemeClr val="tx1"/>
                </a:solidFill>
              </a:rPr>
              <a:t> </a:t>
            </a:r>
            <a:r>
              <a:rPr lang="el-GR" sz="1800" dirty="0" smtClean="0">
                <a:solidFill>
                  <a:schemeClr val="tx1"/>
                </a:solidFill>
              </a:rPr>
              <a:t>     </a:t>
            </a:r>
            <a:r>
              <a:rPr lang="en-US" sz="1800" dirty="0" smtClean="0">
                <a:solidFill>
                  <a:srgbClr val="FFFF00"/>
                </a:solidFill>
              </a:rPr>
              <a:t/>
            </a:r>
            <a:br>
              <a:rPr lang="en-US" sz="1800" dirty="0" smtClean="0">
                <a:solidFill>
                  <a:srgbClr val="FFFF00"/>
                </a:solidFill>
              </a:rPr>
            </a:br>
            <a:endParaRPr lang="el-GR" sz="1800" dirty="0">
              <a:solidFill>
                <a:srgbClr val="FFFF00"/>
              </a:solidFill>
            </a:endParaRPr>
          </a:p>
        </p:txBody>
      </p:sp>
      <p:pic>
        <p:nvPicPr>
          <p:cNvPr id="3074" name="Picture 2" descr="ÎÏÎ¿ÏÎ­Î»ÎµÏÎ¼Î± ÎµÎ¹ÎºÏÎ½Î±Ï Î³Î¹Î± parabens ÏÎ·Î¼Î¹ÎºÎ¿Ï ÏÏÏÎ¿Ï"/>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620599" y="1895548"/>
            <a:ext cx="2571400"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97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255494"/>
            <a:ext cx="10268632" cy="860613"/>
          </a:xfrm>
        </p:spPr>
        <p:txBody>
          <a:bodyPr/>
          <a:lstStyle/>
          <a:p>
            <a:pPr algn="ctr"/>
            <a:r>
              <a:rPr lang="el-GR" b="1" dirty="0" smtClean="0">
                <a:solidFill>
                  <a:srgbClr val="FFFF00"/>
                </a:solidFill>
              </a:rPr>
              <a:t>Μ</a:t>
            </a:r>
            <a:r>
              <a:rPr lang="en-US" b="1" dirty="0" smtClean="0">
                <a:solidFill>
                  <a:srgbClr val="FFFF00"/>
                </a:solidFill>
              </a:rPr>
              <a:t>Y</a:t>
            </a:r>
            <a:r>
              <a:rPr lang="el-GR" b="1" dirty="0" smtClean="0">
                <a:solidFill>
                  <a:srgbClr val="FFFF00"/>
                </a:solidFill>
              </a:rPr>
              <a:t>ΡΜΗΚΙΚΟ </a:t>
            </a:r>
            <a:r>
              <a:rPr lang="el-GR" b="1" dirty="0" smtClean="0">
                <a:solidFill>
                  <a:srgbClr val="FFFF00"/>
                </a:solidFill>
              </a:rPr>
              <a:t>ΟΞΥ ΚΑΙ ΤΑ ΑΛΑΤΑ ΤΟΥ</a:t>
            </a:r>
            <a:endParaRPr lang="el-GR" b="1" dirty="0">
              <a:solidFill>
                <a:srgbClr val="FFFF00"/>
              </a:solidFill>
            </a:endParaRPr>
          </a:p>
        </p:txBody>
      </p:sp>
      <p:sp>
        <p:nvSpPr>
          <p:cNvPr id="3" name="Θέση περιεχομένου 2"/>
          <p:cNvSpPr>
            <a:spLocks noGrp="1"/>
          </p:cNvSpPr>
          <p:nvPr>
            <p:ph idx="1"/>
          </p:nvPr>
        </p:nvSpPr>
        <p:spPr>
          <a:xfrm>
            <a:off x="336178" y="1116107"/>
            <a:ext cx="8485094" cy="5513293"/>
          </a:xfrm>
        </p:spPr>
        <p:txBody>
          <a:bodyPr>
            <a:normAutofit/>
          </a:bodyPr>
          <a:lstStyle/>
          <a:p>
            <a:pPr>
              <a:lnSpc>
                <a:spcPct val="80000"/>
              </a:lnSpc>
            </a:pPr>
            <a:r>
              <a:rPr lang="el-GR" altLang="el-GR" sz="1800" dirty="0" smtClean="0"/>
              <a:t>Υγρό </a:t>
            </a:r>
            <a:r>
              <a:rPr lang="el-GR" altLang="el-GR" sz="1800" dirty="0"/>
              <a:t>διαυγές, άχρωμο, λίαν διαβρωτικό, με χαρακτηριστική δηκτική οσμή και γεύση και σημείο ζέσεως 100,8</a:t>
            </a:r>
            <a:r>
              <a:rPr lang="el-GR" altLang="el-GR" sz="1800" baseline="30000" dirty="0"/>
              <a:t>ο</a:t>
            </a:r>
            <a:r>
              <a:rPr lang="en-US" altLang="el-GR" sz="1800" dirty="0"/>
              <a:t>C</a:t>
            </a:r>
            <a:r>
              <a:rPr lang="el-GR" altLang="el-GR" sz="1800" dirty="0"/>
              <a:t>. </a:t>
            </a:r>
            <a:endParaRPr lang="el-GR" altLang="el-GR" sz="1800" dirty="0" smtClean="0"/>
          </a:p>
          <a:p>
            <a:pPr marL="0" indent="0">
              <a:lnSpc>
                <a:spcPct val="80000"/>
              </a:lnSpc>
              <a:buNone/>
            </a:pPr>
            <a:r>
              <a:rPr lang="el-GR" altLang="el-GR" sz="1800" b="1" dirty="0" smtClean="0"/>
              <a:t>Λειτουργίες και χαρακτηριστικά</a:t>
            </a:r>
            <a:endParaRPr lang="en-US" altLang="el-GR" sz="1800" b="1" dirty="0"/>
          </a:p>
          <a:p>
            <a:pPr>
              <a:lnSpc>
                <a:spcPct val="80000"/>
              </a:lnSpc>
            </a:pPr>
            <a:r>
              <a:rPr lang="el-GR" altLang="el-GR" sz="1800" dirty="0"/>
              <a:t>Χρησιμοποιείται  υπό μορφή διαλύματος σε διάφορες αραιώσεις ή υπό μορφή αλάτων (κυρίως  </a:t>
            </a:r>
            <a:r>
              <a:rPr lang="en-US" altLang="el-GR" sz="1800" dirty="0"/>
              <a:t>HCOONa</a:t>
            </a:r>
            <a:r>
              <a:rPr lang="el-GR" altLang="el-GR" sz="1800" dirty="0"/>
              <a:t>) ορισμένες φορές, φέρεται δε στο εμπόριο  με καθαρότητα τουλάχιστον 98%.</a:t>
            </a:r>
          </a:p>
          <a:p>
            <a:pPr>
              <a:lnSpc>
                <a:spcPct val="80000"/>
              </a:lnSpc>
            </a:pPr>
            <a:r>
              <a:rPr lang="el-GR" altLang="el-GR" sz="1800" dirty="0"/>
              <a:t>Το </a:t>
            </a:r>
            <a:r>
              <a:rPr lang="en-US" altLang="el-GR" sz="1800" dirty="0"/>
              <a:t>HCOOH</a:t>
            </a:r>
            <a:r>
              <a:rPr lang="el-GR" altLang="el-GR" sz="1800" dirty="0"/>
              <a:t> χρησιμοποιείται συνήθως σε ποσοστά 0,1-0,2%, ανάλογα με τη φύση και ιδιαίτερα την οξύτητα του τροφίμου. </a:t>
            </a:r>
            <a:endParaRPr lang="en-US" altLang="el-GR" sz="1800" dirty="0"/>
          </a:p>
          <a:p>
            <a:pPr>
              <a:lnSpc>
                <a:spcPct val="80000"/>
              </a:lnSpc>
            </a:pPr>
            <a:r>
              <a:rPr lang="el-GR" altLang="el-GR" sz="1800" dirty="0" smtClean="0"/>
              <a:t>Η </a:t>
            </a:r>
            <a:r>
              <a:rPr lang="el-GR" altLang="el-GR" sz="1800" dirty="0"/>
              <a:t>παρουσία του </a:t>
            </a:r>
            <a:r>
              <a:rPr lang="en-US" altLang="el-GR" sz="1800" dirty="0"/>
              <a:t>HCOOH</a:t>
            </a:r>
            <a:r>
              <a:rPr lang="el-GR" altLang="el-GR" sz="1800" dirty="0"/>
              <a:t> σε ποσοστά μέχρι τα επιτρεπόμενα όρια δεν επηρεάζει το χρώμα και την οσμή των τροφίμων, και μόνο η γεύση είναι ενδεχόμενο να επηρεαστεί από την οξύτητά του. </a:t>
            </a:r>
            <a:endParaRPr lang="en-US" altLang="el-GR" sz="1800" dirty="0"/>
          </a:p>
          <a:p>
            <a:pPr>
              <a:lnSpc>
                <a:spcPct val="80000"/>
              </a:lnSpc>
            </a:pPr>
            <a:r>
              <a:rPr lang="el-GR" altLang="el-GR" sz="1800" dirty="0"/>
              <a:t>Ο σημαντικός βαθμός διάστασης του </a:t>
            </a:r>
            <a:r>
              <a:rPr lang="en-US" altLang="el-GR" sz="1800" dirty="0"/>
              <a:t>HCOOH</a:t>
            </a:r>
            <a:r>
              <a:rPr lang="el-GR" altLang="el-GR" sz="1800" dirty="0"/>
              <a:t> δεν επιτρέπει την χρήση του πέρα από τα πολύ όξινα τρόφιμα. </a:t>
            </a:r>
            <a:endParaRPr lang="en-US" altLang="el-GR" sz="1800" dirty="0" smtClean="0"/>
          </a:p>
          <a:p>
            <a:pPr>
              <a:lnSpc>
                <a:spcPct val="80000"/>
              </a:lnSpc>
            </a:pPr>
            <a:r>
              <a:rPr lang="el-GR" altLang="el-GR" sz="1800" dirty="0" smtClean="0"/>
              <a:t>Στα τρόφιμα για την εξάλειψη των βακτηρίων της σαλμονέλας.</a:t>
            </a:r>
          </a:p>
          <a:p>
            <a:pPr>
              <a:lnSpc>
                <a:spcPct val="80000"/>
              </a:lnSpc>
            </a:pPr>
            <a:r>
              <a:rPr lang="el-GR" altLang="el-GR" sz="1800" dirty="0" smtClean="0"/>
              <a:t>Στις ζωοτροφές σαν αντιβακτηριακό και συντηρητικό.</a:t>
            </a:r>
          </a:p>
          <a:p>
            <a:pPr>
              <a:lnSpc>
                <a:spcPct val="80000"/>
              </a:lnSpc>
            </a:pPr>
            <a:r>
              <a:rPr lang="el-GR" altLang="el-GR" sz="1800" dirty="0" smtClean="0"/>
              <a:t>Σαν ακαρεοκτόνο στη μελισσοκομία.</a:t>
            </a:r>
            <a:r>
              <a:rPr lang="el-GR" altLang="el-GR" sz="1800" dirty="0"/>
              <a:t> </a:t>
            </a:r>
            <a:endParaRPr lang="el-GR" altLang="el-GR" sz="1800" dirty="0" smtClean="0"/>
          </a:p>
          <a:p>
            <a:pPr marL="0" indent="0">
              <a:lnSpc>
                <a:spcPct val="80000"/>
              </a:lnSpc>
              <a:buNone/>
            </a:pPr>
            <a:r>
              <a:rPr lang="el-GR" altLang="el-GR" sz="1800" b="1" dirty="0" smtClean="0"/>
              <a:t>Παρενέργειες</a:t>
            </a:r>
          </a:p>
          <a:p>
            <a:pPr>
              <a:lnSpc>
                <a:spcPct val="80000"/>
              </a:lnSpc>
            </a:pPr>
            <a:r>
              <a:rPr lang="el-GR" altLang="el-GR" sz="1800" dirty="0" smtClean="0"/>
              <a:t>Σε </a:t>
            </a:r>
            <a:r>
              <a:rPr lang="el-GR" altLang="el-GR" sz="1800" dirty="0"/>
              <a:t>ορισμένες χώρες η χρήση του </a:t>
            </a:r>
            <a:r>
              <a:rPr lang="en-US" altLang="el-GR" sz="1800" dirty="0"/>
              <a:t>HCOOH </a:t>
            </a:r>
            <a:r>
              <a:rPr lang="el-GR" altLang="el-GR" sz="1800" dirty="0"/>
              <a:t>είναι απαγορευμένη. </a:t>
            </a:r>
            <a:endParaRPr lang="en-US" altLang="el-GR" sz="1800" dirty="0"/>
          </a:p>
          <a:p>
            <a:pPr>
              <a:lnSpc>
                <a:spcPct val="80000"/>
              </a:lnSpc>
            </a:pPr>
            <a:endParaRPr lang="el-GR" altLang="el-GR" sz="1800" dirty="0" smtClean="0"/>
          </a:p>
          <a:p>
            <a:pPr>
              <a:lnSpc>
                <a:spcPct val="80000"/>
              </a:lnSpc>
            </a:pPr>
            <a:endParaRPr lang="el-GR" altLang="el-GR" dirty="0"/>
          </a:p>
          <a:p>
            <a:endParaRPr lang="el-GR" dirty="0"/>
          </a:p>
        </p:txBody>
      </p:sp>
      <p:pic>
        <p:nvPicPr>
          <p:cNvPr id="2050" name="Picture 2" descr="http://195.134.76.37/chemicals/images/formicacid/form_an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1272" y="1358154"/>
            <a:ext cx="329565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ÎÏÎ¿ÏÎ­Î»ÎµÏÎ¼Î± ÎµÎ¹ÎºÏÎ½Î±Ï Î³Î¹Î± Î¼ÎµÎ¸Î±Î½Î¹ÎºÎ¿ Î¿Î¾Ï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9234" y="3931024"/>
            <a:ext cx="19050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84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57413" y="278358"/>
            <a:ext cx="11037046" cy="706964"/>
          </a:xfrm>
        </p:spPr>
        <p:txBody>
          <a:bodyPr/>
          <a:lstStyle/>
          <a:p>
            <a:pPr algn="ctr"/>
            <a:r>
              <a:rPr lang="el-GR" b="1" dirty="0" smtClean="0">
                <a:solidFill>
                  <a:srgbClr val="FFFF00"/>
                </a:solidFill>
              </a:rPr>
              <a:t>ΣΥΝΤΗΡΗΣΗ ΤΡΟΦΙΜΩΝ ΣΤΗΝ ΑΡΧΑΙΟΤΗΤΑ</a:t>
            </a:r>
            <a:endParaRPr lang="el-GR" b="1" dirty="0">
              <a:solidFill>
                <a:srgbClr val="FFFF00"/>
              </a:solidFill>
            </a:endParaRPr>
          </a:p>
        </p:txBody>
      </p:sp>
      <p:sp>
        <p:nvSpPr>
          <p:cNvPr id="3" name="Θέση περιεχομένου 2"/>
          <p:cNvSpPr>
            <a:spLocks noGrp="1"/>
          </p:cNvSpPr>
          <p:nvPr>
            <p:ph idx="1"/>
          </p:nvPr>
        </p:nvSpPr>
        <p:spPr>
          <a:xfrm>
            <a:off x="518106" y="1235957"/>
            <a:ext cx="7014488" cy="5319083"/>
          </a:xfrm>
        </p:spPr>
        <p:txBody>
          <a:bodyPr>
            <a:normAutofit/>
          </a:bodyPr>
          <a:lstStyle/>
          <a:p>
            <a:r>
              <a:rPr lang="el-GR" b="1" dirty="0" smtClean="0"/>
              <a:t>Ξήρανση</a:t>
            </a:r>
            <a:r>
              <a:rPr lang="en-US" b="1" dirty="0" smtClean="0"/>
              <a:t>:</a:t>
            </a:r>
            <a:r>
              <a:rPr lang="el-GR" dirty="0" smtClean="0"/>
              <a:t> Ελάττωση του περιεχόμενου νερού και επομένως παρεμπόδιση της ανάπτυξης μικροοργανισμών. </a:t>
            </a:r>
          </a:p>
          <a:p>
            <a:pPr algn="just"/>
            <a:r>
              <a:rPr lang="el-GR" b="1" dirty="0" smtClean="0"/>
              <a:t>Αφυδάτωση</a:t>
            </a:r>
            <a:r>
              <a:rPr lang="en-US" b="1" dirty="0" smtClean="0"/>
              <a:t>:</a:t>
            </a:r>
            <a:r>
              <a:rPr lang="el-GR" b="1" dirty="0" smtClean="0"/>
              <a:t> </a:t>
            </a:r>
            <a:r>
              <a:rPr lang="el-GR" dirty="0" smtClean="0"/>
              <a:t>Εξάτμιση</a:t>
            </a:r>
            <a:r>
              <a:rPr lang="el-GR" dirty="0" smtClean="0"/>
              <a:t> </a:t>
            </a:r>
            <a:r>
              <a:rPr lang="el-GR" dirty="0" smtClean="0"/>
              <a:t>ή εξάχνωση του νερού, ώστε να μη χάνεται η θρεπτική αξία και ο οργανοληπτικός χαρακτήρας των τροφών.</a:t>
            </a:r>
          </a:p>
          <a:p>
            <a:pPr algn="just"/>
            <a:r>
              <a:rPr lang="el-GR" b="1" dirty="0" err="1" smtClean="0"/>
              <a:t>Αλιπάστωση</a:t>
            </a:r>
            <a:r>
              <a:rPr lang="en-US" b="1" dirty="0" smtClean="0"/>
              <a:t>:</a:t>
            </a:r>
            <a:r>
              <a:rPr lang="en-US" dirty="0" smtClean="0"/>
              <a:t> </a:t>
            </a:r>
            <a:r>
              <a:rPr lang="el-GR" dirty="0" smtClean="0"/>
              <a:t>Προσθήκη αλατιού ή άλμης στο τρόφιμο για παρεμπόδιση της ανάπτυξης μικροοργανισμών.</a:t>
            </a:r>
            <a:r>
              <a:rPr lang="el-GR" b="1" dirty="0"/>
              <a:t>  </a:t>
            </a:r>
            <a:endParaRPr lang="el-GR" b="1" dirty="0" smtClean="0"/>
          </a:p>
          <a:p>
            <a:pPr algn="just"/>
            <a:r>
              <a:rPr lang="el-GR" b="1" dirty="0"/>
              <a:t>Συντήρηση σε ζάχαρη</a:t>
            </a:r>
            <a:r>
              <a:rPr lang="en-US" b="1" dirty="0"/>
              <a:t>:</a:t>
            </a:r>
            <a:r>
              <a:rPr lang="el-GR" b="1" dirty="0"/>
              <a:t> </a:t>
            </a:r>
            <a:r>
              <a:rPr lang="el-GR" dirty="0"/>
              <a:t>Συντήρηση φρούτων σε πολύ μεγάλες συγκεντρώσεις σακχαρόζης</a:t>
            </a:r>
            <a:r>
              <a:rPr lang="el-GR" dirty="0" smtClean="0"/>
              <a:t>.</a:t>
            </a:r>
            <a:endParaRPr lang="el-GR" dirty="0"/>
          </a:p>
          <a:p>
            <a:pPr algn="just"/>
            <a:r>
              <a:rPr lang="el-GR" b="1" dirty="0"/>
              <a:t>Ταφή των </a:t>
            </a:r>
            <a:r>
              <a:rPr lang="el-GR" b="1" dirty="0" smtClean="0"/>
              <a:t>τροφίμων</a:t>
            </a:r>
            <a:r>
              <a:rPr lang="en-US" b="1" dirty="0" smtClean="0"/>
              <a:t>:</a:t>
            </a:r>
            <a:r>
              <a:rPr lang="el-GR" b="1" dirty="0" smtClean="0"/>
              <a:t> </a:t>
            </a:r>
            <a:r>
              <a:rPr lang="el-GR" dirty="0" smtClean="0"/>
              <a:t>Διατήρηση </a:t>
            </a:r>
            <a:r>
              <a:rPr lang="el-GR" dirty="0"/>
              <a:t>των τροφίμων σε έδαφος πολύ ξηρό και αλμυρό ή πολύ κρύο, λόγω χαμηλών επιπέδων οξυγόνου, φωτός και  pH.</a:t>
            </a:r>
          </a:p>
          <a:p>
            <a:endParaRPr lang="el-GR" dirty="0"/>
          </a:p>
          <a:p>
            <a:endParaRPr lang="el-GR" dirty="0" smtClean="0"/>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2566" y="985322"/>
            <a:ext cx="3883505" cy="1702121"/>
          </a:xfrm>
          <a:prstGeom prst="rect">
            <a:avLst/>
          </a:prstGeom>
        </p:spPr>
      </p:pic>
      <p:pic>
        <p:nvPicPr>
          <p:cNvPr id="1028" name="Picture 4" descr="ÎÏÎ¿ÏÎ­Î»ÎµÏÎ¼Î± ÎµÎ¹ÎºÏÎ½Î±Ï Î³Î¹Î± Î±Î»Î¹ÏÎ±ÏÏÏÏÎ·"/>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566" y="3004911"/>
            <a:ext cx="3883505" cy="17811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ÎÏÎ¿ÏÎ­Î»ÎµÏÎ¼Î± ÎµÎ¹ÎºÏÎ½Î±Ï Î³Î¹Î± ÏÏÎ½ÏÎ·ÏÎ·ÏÎ· Î¼Îµ Î¶Î±ÏÎ±ÏÎ·"/>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1994" y="4992042"/>
            <a:ext cx="3914080" cy="1625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6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additive="base">
                                        <p:cTn id="27" dur="500" fill="hold"/>
                                        <p:tgtEl>
                                          <p:spTgt spid="1028"/>
                                        </p:tgtEl>
                                        <p:attrNameLst>
                                          <p:attrName>ppt_x</p:attrName>
                                        </p:attrNameLst>
                                      </p:cBhvr>
                                      <p:tavLst>
                                        <p:tav tm="0">
                                          <p:val>
                                            <p:strVal val="#ppt_x"/>
                                          </p:val>
                                        </p:tav>
                                        <p:tav tm="100000">
                                          <p:val>
                                            <p:strVal val="#ppt_x"/>
                                          </p:val>
                                        </p:tav>
                                      </p:tavLst>
                                    </p:anim>
                                    <p:anim calcmode="lin" valueType="num">
                                      <p:cBhvr additive="base">
                                        <p:cTn id="2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9404723" cy="839053"/>
          </a:xfrm>
        </p:spPr>
        <p:txBody>
          <a:bodyPr/>
          <a:lstStyle/>
          <a:p>
            <a:pPr algn="ctr"/>
            <a:r>
              <a:rPr lang="el-GR" b="1" dirty="0" smtClean="0">
                <a:solidFill>
                  <a:srgbClr val="FFFF00"/>
                </a:solidFill>
              </a:rPr>
              <a:t>ΟΞΙΚΟ ΟΞΥ ΚΑΙ ΤΑ ΑΛΑΤΑ ΤΟΥ</a:t>
            </a:r>
            <a:endParaRPr lang="el-GR" b="1" dirty="0">
              <a:solidFill>
                <a:srgbClr val="FFFF00"/>
              </a:solidFill>
            </a:endParaRPr>
          </a:p>
        </p:txBody>
      </p:sp>
      <p:sp>
        <p:nvSpPr>
          <p:cNvPr id="3" name="Θέση περιεχομένου 2"/>
          <p:cNvSpPr>
            <a:spLocks noGrp="1"/>
          </p:cNvSpPr>
          <p:nvPr>
            <p:ph idx="1"/>
          </p:nvPr>
        </p:nvSpPr>
        <p:spPr>
          <a:xfrm>
            <a:off x="646112" y="1291771"/>
            <a:ext cx="8652434" cy="5276454"/>
          </a:xfrm>
        </p:spPr>
        <p:txBody>
          <a:bodyPr>
            <a:normAutofit fontScale="32500" lnSpcReduction="20000"/>
          </a:bodyPr>
          <a:lstStyle/>
          <a:p>
            <a:pPr algn="just">
              <a:lnSpc>
                <a:spcPct val="120000"/>
              </a:lnSpc>
              <a:spcBef>
                <a:spcPts val="0"/>
              </a:spcBef>
            </a:pPr>
            <a:r>
              <a:rPr lang="el-GR" sz="4900" dirty="0"/>
              <a:t> </a:t>
            </a:r>
            <a:r>
              <a:rPr lang="el-GR" sz="4900" dirty="0" smtClean="0"/>
              <a:t>'</a:t>
            </a:r>
            <a:r>
              <a:rPr lang="el-GR" sz="4900" dirty="0" err="1" smtClean="0"/>
              <a:t>Αχρωμο</a:t>
            </a:r>
            <a:r>
              <a:rPr lang="el-GR" sz="4900" dirty="0" smtClean="0"/>
              <a:t>, </a:t>
            </a:r>
            <a:r>
              <a:rPr lang="el-GR" sz="4900" dirty="0"/>
              <a:t>σχετικά λεπτόρρευστο υγρό, </a:t>
            </a:r>
            <a:r>
              <a:rPr lang="el-GR" sz="4900" dirty="0" smtClean="0"/>
              <a:t>δριμείας </a:t>
            </a:r>
            <a:r>
              <a:rPr lang="el-GR" sz="4900" dirty="0"/>
              <a:t>οσμής και ισχυρώς όξινης γεύσης, εύφλεκτο. Σε χαμηλές θερμοκρασίες στερεοποιείται παρέχοντας λευκούς </a:t>
            </a:r>
            <a:r>
              <a:rPr lang="el-GR" sz="4900" dirty="0" smtClean="0"/>
              <a:t>κρυστάλλους.</a:t>
            </a:r>
          </a:p>
          <a:p>
            <a:pPr algn="just">
              <a:lnSpc>
                <a:spcPct val="120000"/>
              </a:lnSpc>
              <a:spcBef>
                <a:spcPts val="0"/>
              </a:spcBef>
            </a:pPr>
            <a:endParaRPr lang="el-GR" altLang="el-GR" sz="4900" dirty="0" smtClean="0"/>
          </a:p>
          <a:p>
            <a:pPr marL="0" indent="0" algn="just">
              <a:lnSpc>
                <a:spcPct val="120000"/>
              </a:lnSpc>
              <a:spcBef>
                <a:spcPts val="0"/>
              </a:spcBef>
              <a:buNone/>
            </a:pPr>
            <a:endParaRPr lang="el-GR" altLang="el-GR" sz="4900" b="1" dirty="0"/>
          </a:p>
          <a:p>
            <a:pPr>
              <a:lnSpc>
                <a:spcPct val="120000"/>
              </a:lnSpc>
              <a:spcBef>
                <a:spcPts val="0"/>
              </a:spcBef>
            </a:pPr>
            <a:r>
              <a:rPr lang="el-GR" sz="4900" b="1" dirty="0"/>
              <a:t>Λειτουργίες και χαρακτηριστικά: </a:t>
            </a:r>
            <a:br>
              <a:rPr lang="el-GR" sz="4900" b="1" dirty="0"/>
            </a:br>
            <a:r>
              <a:rPr lang="el-GR" sz="4900" dirty="0"/>
              <a:t>Το οξικό οξύ χρησιμοποιείται ως συντηρητικό κατά των βακτηρίων και των </a:t>
            </a:r>
            <a:r>
              <a:rPr lang="el-GR" sz="4900" dirty="0" smtClean="0"/>
              <a:t>μυκήτων. Προστίθεται </a:t>
            </a:r>
            <a:r>
              <a:rPr lang="el-GR" sz="4900" dirty="0"/>
              <a:t>στη μαγιονέζα για να βοηθήσει την καταπολέμηση της Σαλμονέλλας. Μεγαλύτερη δράση έχει σε χαμηλές τιμές pH . Μπορεί επίσης να χρησιμοποιηθεί και ως ρυθμιστικό σε όξινα τρόφιμα. Χρησιμοποιείται και ως αρωματικό συστατικό</a:t>
            </a:r>
            <a:r>
              <a:rPr lang="el-GR" sz="4900" dirty="0" smtClean="0"/>
              <a:t>.</a:t>
            </a:r>
          </a:p>
          <a:p>
            <a:pPr>
              <a:lnSpc>
                <a:spcPct val="120000"/>
              </a:lnSpc>
              <a:spcBef>
                <a:spcPts val="0"/>
              </a:spcBef>
            </a:pPr>
            <a:r>
              <a:rPr lang="el-GR" sz="4900" dirty="0"/>
              <a:t/>
            </a:r>
            <a:br>
              <a:rPr lang="el-GR" sz="4900" dirty="0"/>
            </a:br>
            <a:r>
              <a:rPr lang="el-GR" sz="4900" b="1" dirty="0"/>
              <a:t>Π</a:t>
            </a:r>
            <a:r>
              <a:rPr lang="el-GR" sz="4900" b="1" dirty="0" smtClean="0"/>
              <a:t>ροϊόντα</a:t>
            </a:r>
            <a:r>
              <a:rPr lang="el-GR" sz="4900" b="1" dirty="0"/>
              <a:t>: </a:t>
            </a:r>
            <a:br>
              <a:rPr lang="el-GR" sz="4900" b="1" dirty="0"/>
            </a:br>
            <a:r>
              <a:rPr lang="el-GR" sz="4900" dirty="0"/>
              <a:t>Διάφορα (όξινα) προϊόντα .</a:t>
            </a:r>
          </a:p>
          <a:p>
            <a:pPr algn="just">
              <a:lnSpc>
                <a:spcPct val="120000"/>
              </a:lnSpc>
              <a:spcBef>
                <a:spcPts val="0"/>
              </a:spcBef>
            </a:pPr>
            <a:r>
              <a:rPr lang="el-GR" altLang="el-GR" sz="4900" dirty="0" smtClean="0"/>
              <a:t>Στη μελισσοκομία για την απολύμανση των κηρηθρών και την καταπολέμηση της νοσεμίασης των μελισσών.</a:t>
            </a:r>
            <a:r>
              <a:rPr lang="el-GR" sz="4900" dirty="0"/>
              <a:t> </a:t>
            </a:r>
            <a:endParaRPr lang="el-GR" sz="4900" dirty="0" smtClean="0"/>
          </a:p>
          <a:p>
            <a:pPr algn="just">
              <a:lnSpc>
                <a:spcPct val="120000"/>
              </a:lnSpc>
              <a:spcBef>
                <a:spcPts val="0"/>
              </a:spcBef>
            </a:pPr>
            <a:r>
              <a:rPr lang="el-GR" sz="4900" dirty="0" smtClean="0"/>
              <a:t>Είναι </a:t>
            </a:r>
            <a:r>
              <a:rPr lang="el-GR" sz="4900" dirty="0"/>
              <a:t>αβλαβές και δεν έχει </a:t>
            </a:r>
            <a:r>
              <a:rPr lang="el-GR" sz="4900" dirty="0" smtClean="0"/>
              <a:t>αναφερθεί </a:t>
            </a:r>
            <a:r>
              <a:rPr lang="el-GR" sz="4900" dirty="0"/>
              <a:t>καμία παρενέργεια στους ανθρώπους. Πρέπει μόνο να αποφεύγεται από άτομα που έχουν (πολύ σπάνια) δυσανεξία στο </a:t>
            </a:r>
            <a:r>
              <a:rPr lang="el-GR" sz="4900" dirty="0" smtClean="0"/>
              <a:t>ξύδι.</a:t>
            </a:r>
            <a:endParaRPr lang="el-GR" altLang="el-GR" sz="4900" dirty="0" smtClean="0"/>
          </a:p>
          <a:p>
            <a:pPr algn="just">
              <a:lnSpc>
                <a:spcPct val="90000"/>
              </a:lnSpc>
            </a:pPr>
            <a:endParaRPr lang="el-GR" altLang="el-GR" sz="4900" dirty="0" smtClean="0"/>
          </a:p>
          <a:p>
            <a:pPr algn="just">
              <a:lnSpc>
                <a:spcPct val="90000"/>
              </a:lnSpc>
            </a:pPr>
            <a:endParaRPr lang="el-GR" altLang="el-GR" dirty="0" smtClean="0"/>
          </a:p>
          <a:p>
            <a:pPr algn="just">
              <a:lnSpc>
                <a:spcPct val="90000"/>
              </a:lnSpc>
            </a:pPr>
            <a:endParaRPr lang="el-GR" altLang="el-GR" dirty="0"/>
          </a:p>
          <a:p>
            <a:pPr algn="just"/>
            <a:endParaRPr lang="el-GR" dirty="0"/>
          </a:p>
        </p:txBody>
      </p:sp>
      <p:pic>
        <p:nvPicPr>
          <p:cNvPr id="2050" name="Picture 2" descr="ÎÏÎ¿ÏÎ­Î»ÎµÏÎ¼Î± ÎµÎ¹ÎºÏÎ½Î±Ï Î³Î¹Î± Î±Î¹Î¸Î±Î½Î¹ÎºÎ¿ Î¿Î¾Ï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3594" y="1986003"/>
            <a:ext cx="2386434" cy="1849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032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5130" y="329042"/>
            <a:ext cx="9404723" cy="796533"/>
          </a:xfrm>
        </p:spPr>
        <p:txBody>
          <a:bodyPr/>
          <a:lstStyle/>
          <a:p>
            <a:r>
              <a:rPr lang="el-GR" b="1" dirty="0" smtClean="0">
                <a:solidFill>
                  <a:srgbClr val="FFFF00"/>
                </a:solidFill>
              </a:rPr>
              <a:t>ΓΑΛΑΚΤΙΚΟ ΟΞΥ ΚΑΙ ΤΑ ΑΛΑΤΑ ΤΟΥ</a:t>
            </a:r>
            <a:endParaRPr lang="el-GR" b="1" dirty="0">
              <a:solidFill>
                <a:srgbClr val="FFFF00"/>
              </a:solidFill>
            </a:endParaRPr>
          </a:p>
        </p:txBody>
      </p:sp>
      <p:sp>
        <p:nvSpPr>
          <p:cNvPr id="3" name="Θέση περιεχομένου 2"/>
          <p:cNvSpPr>
            <a:spLocks noGrp="1"/>
          </p:cNvSpPr>
          <p:nvPr>
            <p:ph idx="1"/>
          </p:nvPr>
        </p:nvSpPr>
        <p:spPr>
          <a:xfrm>
            <a:off x="489398" y="1125576"/>
            <a:ext cx="9066726" cy="5545680"/>
          </a:xfrm>
        </p:spPr>
        <p:txBody>
          <a:bodyPr>
            <a:normAutofit fontScale="40000" lnSpcReduction="20000"/>
          </a:bodyPr>
          <a:lstStyle/>
          <a:p>
            <a:pPr marL="342000" indent="0">
              <a:buNone/>
            </a:pPr>
            <a:r>
              <a:rPr lang="el-GR" sz="4200" b="1" dirty="0">
                <a:latin typeface="+mn-lt"/>
              </a:rPr>
              <a:t>Προέλευση: </a:t>
            </a:r>
            <a:r>
              <a:rPr lang="el-GR" sz="4200" dirty="0" smtClean="0">
                <a:latin typeface="+mn-lt"/>
              </a:rPr>
              <a:t>Φυσικό </a:t>
            </a:r>
            <a:r>
              <a:rPr lang="el-GR" sz="4200" dirty="0">
                <a:latin typeface="+mn-lt"/>
              </a:rPr>
              <a:t>οξύ που παράγεται από βακτήρια σε ζυμώμενα τρόφιμα. Όλα τα ζυμώμενα τρόφιμα είναι πλούσια σε γαλακτικό οξύ. Εμπορικά παράγεται με βακτηριακή ζύμωση του αμύλου και της μελάσας. Επίσης, παράγεται σε μεγάλες ποσότητες από τη βακτηριακή χλωρίδα του παχέως εντέρου.</a:t>
            </a:r>
          </a:p>
          <a:p>
            <a:pPr marL="342000" indent="0">
              <a:buNone/>
            </a:pPr>
            <a:r>
              <a:rPr lang="el-GR" sz="4200" b="1" dirty="0">
                <a:latin typeface="+mn-lt"/>
              </a:rPr>
              <a:t>Λειτουργίες και χαρακτηριστικά</a:t>
            </a:r>
            <a:r>
              <a:rPr lang="el-GR" sz="4200" b="1" dirty="0" smtClean="0">
                <a:latin typeface="+mn-lt"/>
              </a:rPr>
              <a:t>:</a:t>
            </a:r>
          </a:p>
          <a:p>
            <a:pPr marL="342000"/>
            <a:r>
              <a:rPr lang="el-GR" sz="4200" dirty="0" smtClean="0">
                <a:latin typeface="+mn-lt"/>
                <a:cs typeface="Arial" panose="020B0604020202020204" pitchFamily="34" charset="0"/>
              </a:rPr>
              <a:t>Το </a:t>
            </a:r>
            <a:r>
              <a:rPr lang="el-GR" sz="4200" dirty="0">
                <a:latin typeface="+mn-lt"/>
                <a:cs typeface="Arial" panose="020B0604020202020204" pitchFamily="34" charset="0"/>
              </a:rPr>
              <a:t>γαλακτικό οξύ και τα άλατά του χρησιμοποιούνται ως συντηρητικά </a:t>
            </a:r>
            <a:r>
              <a:rPr lang="el-GR" sz="4200" dirty="0" smtClean="0">
                <a:latin typeface="+mn-lt"/>
                <a:cs typeface="Arial" panose="020B0604020202020204" pitchFamily="34" charset="0"/>
              </a:rPr>
              <a:t> </a:t>
            </a:r>
            <a:r>
              <a:rPr lang="el-GR" sz="4200" dirty="0">
                <a:latin typeface="+mn-lt"/>
                <a:cs typeface="Arial" panose="020B0604020202020204" pitchFamily="34" charset="0"/>
              </a:rPr>
              <a:t>κυρίως εναντίον των ζυμών και των μυκήτων</a:t>
            </a:r>
            <a:r>
              <a:rPr lang="el-GR" sz="4200" dirty="0" smtClean="0">
                <a:latin typeface="+mn-lt"/>
                <a:cs typeface="Arial" panose="020B0604020202020204" pitchFamily="34" charset="0"/>
              </a:rPr>
              <a:t>,</a:t>
            </a:r>
          </a:p>
          <a:p>
            <a:pPr marL="342000" algn="just"/>
            <a:r>
              <a:rPr lang="el-GR" sz="4200" dirty="0" smtClean="0">
                <a:latin typeface="+mn-lt"/>
                <a:cs typeface="Arial" panose="020B0604020202020204" pitchFamily="34" charset="0"/>
              </a:rPr>
              <a:t> Κάνει </a:t>
            </a:r>
            <a:r>
              <a:rPr lang="el-GR" sz="4200" dirty="0">
                <a:latin typeface="+mn-lt"/>
                <a:cs typeface="Arial" panose="020B0604020202020204" pitchFamily="34" charset="0"/>
              </a:rPr>
              <a:t>φιλικούς του υδατάνθρακες του γιαουρτιού ακόμη και για όσους παρουσιάζουν δυσανεξία στο γάλα. </a:t>
            </a:r>
            <a:endParaRPr lang="el-GR" sz="4200" dirty="0" smtClean="0">
              <a:latin typeface="+mn-lt"/>
              <a:cs typeface="Arial" panose="020B0604020202020204" pitchFamily="34" charset="0"/>
            </a:endParaRPr>
          </a:p>
          <a:p>
            <a:pPr marL="342000" algn="just"/>
            <a:r>
              <a:rPr lang="el-GR" sz="4200" dirty="0" smtClean="0">
                <a:latin typeface="+mn-lt"/>
                <a:cs typeface="Arial" panose="020B0604020202020204" pitchFamily="34" charset="0"/>
              </a:rPr>
              <a:t>Είναι </a:t>
            </a:r>
            <a:r>
              <a:rPr lang="el-GR" sz="4200" dirty="0">
                <a:latin typeface="+mn-lt"/>
                <a:cs typeface="Arial" panose="020B0604020202020204" pitchFamily="34" charset="0"/>
              </a:rPr>
              <a:t>αυτό που δίνει στο </a:t>
            </a:r>
            <a:r>
              <a:rPr lang="el-GR" sz="4200" dirty="0" smtClean="0">
                <a:latin typeface="+mn-lt"/>
                <a:cs typeface="Arial" panose="020B0604020202020204" pitchFamily="34" charset="0"/>
              </a:rPr>
              <a:t>γιαούρτι</a:t>
            </a:r>
            <a:r>
              <a:rPr lang="el-GR" sz="4200" dirty="0">
                <a:latin typeface="+mn-lt"/>
                <a:cs typeface="Arial" panose="020B0604020202020204" pitchFamily="34" charset="0"/>
              </a:rPr>
              <a:t> τη χαρακτηριστική οσμή του και την υπόξινη γεύση του</a:t>
            </a:r>
            <a:r>
              <a:rPr lang="el-GR" sz="4200" dirty="0" smtClean="0">
                <a:latin typeface="+mn-lt"/>
                <a:cs typeface="Arial" panose="020B0604020202020204" pitchFamily="34" charset="0"/>
              </a:rPr>
              <a:t>.</a:t>
            </a:r>
          </a:p>
          <a:p>
            <a:pPr marL="342000" algn="just"/>
            <a:r>
              <a:rPr lang="el-GR" sz="4200" dirty="0">
                <a:latin typeface="+mn-lt"/>
                <a:cs typeface="Arial" panose="020B0604020202020204" pitchFamily="34" charset="0"/>
              </a:rPr>
              <a:t>Ε</a:t>
            </a:r>
            <a:r>
              <a:rPr lang="el-GR" sz="4200" dirty="0" smtClean="0">
                <a:latin typeface="+mn-lt"/>
                <a:cs typeface="Arial" panose="020B0604020202020204" pitchFamily="34" charset="0"/>
              </a:rPr>
              <a:t>μποδίζει </a:t>
            </a:r>
            <a:r>
              <a:rPr lang="el-GR" sz="4200" dirty="0">
                <a:latin typeface="+mn-lt"/>
                <a:cs typeface="Arial" panose="020B0604020202020204" pitchFamily="34" charset="0"/>
              </a:rPr>
              <a:t>την ανάπτυξη των παθογόνων μικροβίων μέσα στο γιαούρτι και το προστατεύει από </a:t>
            </a:r>
            <a:r>
              <a:rPr lang="el-GR" sz="4200" dirty="0" smtClean="0">
                <a:latin typeface="+mn-lt"/>
                <a:cs typeface="Arial" panose="020B0604020202020204" pitchFamily="34" charset="0"/>
              </a:rPr>
              <a:t>επιμολύνσεις.</a:t>
            </a:r>
          </a:p>
          <a:p>
            <a:pPr marL="342000"/>
            <a:r>
              <a:rPr lang="el-GR" sz="4200" dirty="0" smtClean="0">
                <a:latin typeface="+mn-lt"/>
                <a:cs typeface="Arial" panose="020B0604020202020204" pitchFamily="34" charset="0"/>
              </a:rPr>
              <a:t> </a:t>
            </a:r>
            <a:r>
              <a:rPr lang="el-GR" sz="4200" dirty="0">
                <a:latin typeface="+mn-lt"/>
              </a:rPr>
              <a:t>Σε προϊόντα πατάτας, αυξάνουν την δράση και τη σταθερότητα των αντι-οξειδωτικών και της πηκτίνης.</a:t>
            </a:r>
            <a:endParaRPr lang="el-GR" sz="4200" dirty="0">
              <a:latin typeface="+mn-lt"/>
              <a:cs typeface="Arial" panose="020B0604020202020204" pitchFamily="34" charset="0"/>
            </a:endParaRPr>
          </a:p>
          <a:p>
            <a:pPr marL="342000"/>
            <a:r>
              <a:rPr lang="el-GR" sz="4200" b="1" dirty="0">
                <a:latin typeface="+mn-lt"/>
              </a:rPr>
              <a:t> </a:t>
            </a:r>
            <a:r>
              <a:rPr lang="el-GR" sz="4200" dirty="0">
                <a:latin typeface="+mn-lt"/>
                <a:cs typeface="Arial" panose="020B0604020202020204" pitchFamily="34" charset="0"/>
              </a:rPr>
              <a:t>Στο φυσικό γαλακτικό οξύ δεν έχουν βρεθεί παρενέργειες σε ενήλικες. Τα D - ή τα </a:t>
            </a:r>
            <a:endParaRPr lang="el-GR" sz="4200" dirty="0" smtClean="0">
              <a:latin typeface="+mn-lt"/>
              <a:cs typeface="Arial" panose="020B0604020202020204" pitchFamily="34" charset="0"/>
            </a:endParaRPr>
          </a:p>
          <a:p>
            <a:pPr marL="0" indent="0">
              <a:buNone/>
            </a:pPr>
            <a:r>
              <a:rPr lang="el-GR" sz="4200" dirty="0" smtClean="0">
                <a:latin typeface="+mn-lt"/>
                <a:cs typeface="Arial" panose="020B0604020202020204" pitchFamily="34" charset="0"/>
              </a:rPr>
              <a:t>L </a:t>
            </a:r>
            <a:r>
              <a:rPr lang="el-GR" sz="4200" dirty="0">
                <a:latin typeface="+mn-lt"/>
                <a:cs typeface="Arial" panose="020B0604020202020204" pitchFamily="34" charset="0"/>
              </a:rPr>
              <a:t>- άλατα του γαλακτικού οξέος (στερεοϊσομερή) δεν πρέπει να χορηγούνται σε βρέφη και μικρά παιδιά γιατί δεν έχουν αναπτύξει ακόμα τα απαραίτητα ένζυμα στο συκώτι για να μεταβολίσουν αυτές τις μορφές του γαλακτικού οξέος</a:t>
            </a:r>
          </a:p>
          <a:p>
            <a:pPr marL="0" indent="0">
              <a:buNone/>
            </a:pPr>
            <a:r>
              <a:rPr lang="el-GR" sz="1800" b="1" dirty="0"/>
              <a:t/>
            </a:r>
            <a:br>
              <a:rPr lang="el-GR" sz="1800" b="1" dirty="0"/>
            </a:br>
            <a:endParaRPr lang="el-GR" sz="1800" dirty="0" smtClean="0">
              <a:latin typeface="+mn-lt"/>
              <a:cs typeface="Arial" panose="020B0604020202020204" pitchFamily="34" charset="0"/>
            </a:endParaRPr>
          </a:p>
        </p:txBody>
      </p:sp>
      <p:pic>
        <p:nvPicPr>
          <p:cNvPr id="4" name="Picture 2" descr="Lactic-acid-3D-bal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2491" y="1910749"/>
            <a:ext cx="2536937" cy="216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385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10268632" cy="679396"/>
          </a:xfrm>
        </p:spPr>
        <p:txBody>
          <a:bodyPr/>
          <a:lstStyle/>
          <a:p>
            <a:pPr algn="ctr"/>
            <a:r>
              <a:rPr lang="el-GR" b="1" dirty="0" smtClean="0">
                <a:solidFill>
                  <a:srgbClr val="FFFF00"/>
                </a:solidFill>
              </a:rPr>
              <a:t>ΠΡΟΠΙΟΝΙΚΟ ΟΞΥ ΚΑΙ ΤΑ ΑΛΑΤΑ ΤΟΥ</a:t>
            </a:r>
            <a:endParaRPr lang="el-GR" b="1" dirty="0">
              <a:solidFill>
                <a:srgbClr val="FFFF00"/>
              </a:solidFill>
            </a:endParaRPr>
          </a:p>
        </p:txBody>
      </p:sp>
      <p:sp>
        <p:nvSpPr>
          <p:cNvPr id="3" name="Θέση περιεχομένου 2"/>
          <p:cNvSpPr>
            <a:spLocks noGrp="1"/>
          </p:cNvSpPr>
          <p:nvPr>
            <p:ph idx="1"/>
          </p:nvPr>
        </p:nvSpPr>
        <p:spPr>
          <a:xfrm>
            <a:off x="373488" y="1365161"/>
            <a:ext cx="7933385" cy="4829577"/>
          </a:xfrm>
        </p:spPr>
        <p:txBody>
          <a:bodyPr>
            <a:normAutofit/>
          </a:bodyPr>
          <a:lstStyle/>
          <a:p>
            <a:pPr algn="just"/>
            <a:r>
              <a:rPr lang="el-GR" b="1" dirty="0" smtClean="0"/>
              <a:t>Προέλευση</a:t>
            </a:r>
            <a:r>
              <a:rPr lang="en-US" b="1" dirty="0" smtClean="0"/>
              <a:t>:</a:t>
            </a:r>
            <a:r>
              <a:rPr lang="el-GR" dirty="0" smtClean="0"/>
              <a:t> </a:t>
            </a:r>
            <a:r>
              <a:rPr lang="el-GR" dirty="0"/>
              <a:t>Είναι λιπαρό οξύ και υπάρχει σε πολλά τρόφιµα και γαλακτοκοµικά προϊόντα. Παρασκευάζεται συνθετικά. </a:t>
            </a:r>
            <a:endParaRPr lang="el-GR" dirty="0" smtClean="0"/>
          </a:p>
          <a:p>
            <a:pPr algn="just"/>
            <a:r>
              <a:rPr lang="el-GR" b="1" dirty="0" smtClean="0"/>
              <a:t>Χρήση</a:t>
            </a:r>
            <a:r>
              <a:rPr lang="en-US" b="1" dirty="0" smtClean="0"/>
              <a:t>:</a:t>
            </a:r>
            <a:r>
              <a:rPr lang="el-GR" dirty="0" smtClean="0"/>
              <a:t> Αντιµυκητικ</a:t>
            </a:r>
            <a:r>
              <a:rPr lang="el-GR" dirty="0"/>
              <a:t>ό</a:t>
            </a:r>
            <a:r>
              <a:rPr lang="en-US" dirty="0" smtClean="0"/>
              <a:t>, </a:t>
            </a:r>
            <a:r>
              <a:rPr lang="el-GR" dirty="0" smtClean="0"/>
              <a:t>χρησιµοποιείται </a:t>
            </a:r>
            <a:r>
              <a:rPr lang="el-GR" dirty="0"/>
              <a:t>ιδιαίτερα για την αναστολή της ευρωτίασης του ψωµιού και άλλων προϊόντων από αλεύρι. </a:t>
            </a:r>
            <a:endParaRPr lang="el-GR" dirty="0" smtClean="0"/>
          </a:p>
          <a:p>
            <a:pPr algn="just"/>
            <a:r>
              <a:rPr lang="el-GR" b="1" dirty="0" smtClean="0"/>
              <a:t>Προϊόντα</a:t>
            </a:r>
            <a:r>
              <a:rPr lang="en-US" b="1" dirty="0" smtClean="0"/>
              <a:t>:</a:t>
            </a:r>
            <a:r>
              <a:rPr lang="el-GR" b="1" dirty="0" smtClean="0"/>
              <a:t> </a:t>
            </a:r>
            <a:r>
              <a:rPr lang="el-GR" dirty="0"/>
              <a:t>Προσυσκευασµένο ψωµί σε </a:t>
            </a:r>
            <a:r>
              <a:rPr lang="el-GR" dirty="0" smtClean="0"/>
              <a:t>φέτες </a:t>
            </a:r>
            <a:r>
              <a:rPr lang="el-GR" dirty="0"/>
              <a:t>και ψωµί σικάλεως, ψωµί </a:t>
            </a:r>
            <a:r>
              <a:rPr lang="el-GR" dirty="0" smtClean="0"/>
              <a:t>µ</a:t>
            </a:r>
            <a:r>
              <a:rPr lang="el-GR" dirty="0" err="1" smtClean="0"/>
              <a:t>ειωµένων</a:t>
            </a:r>
            <a:r>
              <a:rPr lang="el-GR" dirty="0" smtClean="0"/>
              <a:t> </a:t>
            </a:r>
            <a:r>
              <a:rPr lang="el-GR" dirty="0"/>
              <a:t>θερµίδων, προσυσκευασµένα εκλεκτά </a:t>
            </a:r>
            <a:r>
              <a:rPr lang="el-GR" dirty="0" smtClean="0"/>
              <a:t>αρτοσκευάσματά συµπεριλαµβανοµένων </a:t>
            </a:r>
            <a:r>
              <a:rPr lang="el-GR" dirty="0"/>
              <a:t>των αρτοσκευασµάτων ζαχαροπλαστικής, χριστουγεννιάτικη πουτίγκα, τυρί και αποµίµηση τυριού (µόνο επιφανειακή επεξεργασία) κ.α. </a:t>
            </a:r>
            <a:endParaRPr lang="en-US" dirty="0" smtClean="0"/>
          </a:p>
          <a:p>
            <a:pPr algn="just"/>
            <a:r>
              <a:rPr lang="el-GR" b="1" dirty="0" smtClean="0"/>
              <a:t>Επιπτώσεις</a:t>
            </a:r>
            <a:r>
              <a:rPr lang="en-US" b="1" dirty="0" smtClean="0"/>
              <a:t>:</a:t>
            </a:r>
            <a:r>
              <a:rPr lang="el-GR" b="1" dirty="0" smtClean="0"/>
              <a:t> </a:t>
            </a:r>
            <a:r>
              <a:rPr lang="el-GR" dirty="0"/>
              <a:t>∆εν έχουν αναφερθεί γνωστές αρνητικές επιπτώσεις. </a:t>
            </a:r>
          </a:p>
          <a:p>
            <a:pPr algn="just"/>
            <a:endParaRPr lang="el-GR" dirty="0"/>
          </a:p>
        </p:txBody>
      </p:sp>
      <p:pic>
        <p:nvPicPr>
          <p:cNvPr id="4098" name="Picture 2" descr="ÎÏÎ¿ÏÎ­Î»ÎµÏÎ¼Î± ÎµÎ¹ÎºÏÎ½Î±Ï Î³Î¹Î± ÏÏÎ¿ÏÎ¹Î¿Î½Î¹ÎºÎ¿ Î¿Î¾Ï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2409" y="1890951"/>
            <a:ext cx="2819400" cy="188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639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2661" y="4371270"/>
            <a:ext cx="3030569" cy="2390520"/>
          </a:xfrm>
          <a:prstGeom prst="ellipse">
            <a:avLst/>
          </a:prstGeom>
          <a:ln>
            <a:noFill/>
          </a:ln>
          <a:effectLst>
            <a:softEdge rad="112500"/>
          </a:effectLst>
        </p:spPr>
      </p:pic>
      <p:sp>
        <p:nvSpPr>
          <p:cNvPr id="2" name="Τίτλος 1"/>
          <p:cNvSpPr>
            <a:spLocks noGrp="1"/>
          </p:cNvSpPr>
          <p:nvPr>
            <p:ph type="title"/>
          </p:nvPr>
        </p:nvSpPr>
        <p:spPr>
          <a:xfrm>
            <a:off x="646111" y="208017"/>
            <a:ext cx="9914938" cy="770775"/>
          </a:xfrm>
        </p:spPr>
        <p:txBody>
          <a:bodyPr/>
          <a:lstStyle/>
          <a:p>
            <a:pPr algn="ctr"/>
            <a:r>
              <a:rPr lang="el-GR" b="1" dirty="0" smtClean="0">
                <a:solidFill>
                  <a:srgbClr val="FFFF00"/>
                </a:solidFill>
              </a:rPr>
              <a:t>ΠΛΕΟΝΕΚΤΗΜΑΤΑ - ΜΕΙΟΝΕΚΤΗΜΑΤΑ</a:t>
            </a:r>
            <a:endParaRPr lang="el-GR" b="1" dirty="0">
              <a:solidFill>
                <a:srgbClr val="FFFF00"/>
              </a:solidFill>
            </a:endParaRPr>
          </a:p>
        </p:txBody>
      </p:sp>
      <p:sp>
        <p:nvSpPr>
          <p:cNvPr id="3" name="Θέση περιεχομένου 2"/>
          <p:cNvSpPr>
            <a:spLocks noGrp="1"/>
          </p:cNvSpPr>
          <p:nvPr>
            <p:ph sz="half" idx="1"/>
          </p:nvPr>
        </p:nvSpPr>
        <p:spPr>
          <a:xfrm>
            <a:off x="6515281" y="1236751"/>
            <a:ext cx="4702218" cy="5267080"/>
          </a:xfrm>
        </p:spPr>
        <p:txBody>
          <a:bodyPr>
            <a:normAutofit fontScale="92500" lnSpcReduction="10000"/>
          </a:bodyPr>
          <a:lstStyle/>
          <a:p>
            <a:pPr>
              <a:lnSpc>
                <a:spcPct val="80000"/>
              </a:lnSpc>
            </a:pPr>
            <a:r>
              <a:rPr lang="el-GR" altLang="el-GR" dirty="0"/>
              <a:t>Δεν υπάρχει κατάλληλο χημικό συντηρητικό για μη όξινα </a:t>
            </a:r>
            <a:r>
              <a:rPr lang="el-GR" altLang="el-GR" dirty="0" smtClean="0"/>
              <a:t>υποστρώματα</a:t>
            </a:r>
            <a:endParaRPr lang="el-GR" altLang="el-GR" dirty="0"/>
          </a:p>
          <a:p>
            <a:pPr>
              <a:lnSpc>
                <a:spcPct val="80000"/>
              </a:lnSpc>
            </a:pPr>
            <a:r>
              <a:rPr lang="el-GR" altLang="el-GR" dirty="0"/>
              <a:t>ακόμα και σε όξινο περιβάλλον τα διάφορα συντηρητικά δεν είναι πλήρως αποτελεσματικά για όλα τα είδη μικροοργανισμών και κάτω από όλες τις πιθανές </a:t>
            </a:r>
            <a:r>
              <a:rPr lang="el-GR" altLang="el-GR" dirty="0" smtClean="0"/>
              <a:t>συνθήκες</a:t>
            </a:r>
            <a:endParaRPr lang="el-GR" altLang="el-GR" dirty="0"/>
          </a:p>
          <a:p>
            <a:pPr>
              <a:lnSpc>
                <a:spcPct val="90000"/>
              </a:lnSpc>
              <a:defRPr/>
            </a:pPr>
            <a:r>
              <a:rPr lang="el-GR" altLang="el-GR" dirty="0"/>
              <a:t>η ποιότητα των τροφίμων που συντηρούνται με χημικά μέσα επηρεάζεται δυσμενώς σε κάποιο βαθμό (π.χ. η οσμή επηρεάζεται με την </a:t>
            </a:r>
            <a:r>
              <a:rPr lang="el-GR" altLang="el-GR" dirty="0" smtClean="0"/>
              <a:t> </a:t>
            </a:r>
            <a:r>
              <a:rPr lang="el-GR" altLang="el-GR" dirty="0"/>
              <a:t>βενζοϊκού οξέος, η γεύση επηρεάζεται από το μυρμηκικό οξύ, το βενζοϊκό οξύ, τους εστέρες του π- υδροξυβενζοϊκού οξέος και τέλος το χρώμα επηρεάζεται από </a:t>
            </a:r>
            <a:r>
              <a:rPr lang="el-GR" altLang="el-GR" dirty="0" smtClean="0"/>
              <a:t> </a:t>
            </a:r>
            <a:r>
              <a:rPr lang="el-GR" altLang="el-GR" dirty="0"/>
              <a:t>το βενζοϊκό οξύ</a:t>
            </a:r>
            <a:r>
              <a:rPr lang="el-GR" altLang="el-GR" dirty="0" smtClean="0"/>
              <a:t>) </a:t>
            </a:r>
          </a:p>
          <a:p>
            <a:pPr>
              <a:lnSpc>
                <a:spcPct val="90000"/>
              </a:lnSpc>
              <a:defRPr/>
            </a:pPr>
            <a:r>
              <a:rPr lang="el-GR" altLang="el-GR" dirty="0" smtClean="0"/>
              <a:t>χρησιμοποιούνται </a:t>
            </a:r>
            <a:r>
              <a:rPr lang="el-GR" altLang="el-GR" dirty="0"/>
              <a:t>πολλές φορές σε </a:t>
            </a:r>
            <a:r>
              <a:rPr lang="el-GR" altLang="el-GR" dirty="0" smtClean="0"/>
              <a:t>αυξημένες ποσότητες</a:t>
            </a:r>
            <a:endParaRPr lang="el-GR" altLang="el-GR" dirty="0"/>
          </a:p>
          <a:p>
            <a:pPr>
              <a:lnSpc>
                <a:spcPct val="90000"/>
              </a:lnSpc>
              <a:defRPr/>
            </a:pPr>
            <a:r>
              <a:rPr lang="el-GR" altLang="el-GR" dirty="0"/>
              <a:t>επιτρέπουν την προσφορά τροφίμων κατώτερης ποιότητας ή αλλοιωμένων ως ανώτερης ποιότητας.</a:t>
            </a:r>
          </a:p>
          <a:p>
            <a:pPr>
              <a:lnSpc>
                <a:spcPct val="80000"/>
              </a:lnSpc>
            </a:pPr>
            <a:endParaRPr lang="el-GR" altLang="el-GR" dirty="0"/>
          </a:p>
          <a:p>
            <a:endParaRPr lang="el-GR" dirty="0"/>
          </a:p>
        </p:txBody>
      </p:sp>
      <p:sp>
        <p:nvSpPr>
          <p:cNvPr id="4" name="Θέση περιεχομένου 3"/>
          <p:cNvSpPr>
            <a:spLocks noGrp="1"/>
          </p:cNvSpPr>
          <p:nvPr>
            <p:ph sz="half" idx="2"/>
          </p:nvPr>
        </p:nvSpPr>
        <p:spPr>
          <a:xfrm>
            <a:off x="901605" y="1236751"/>
            <a:ext cx="4396341" cy="5071481"/>
          </a:xfrm>
        </p:spPr>
        <p:txBody>
          <a:bodyPr>
            <a:normAutofit fontScale="92500" lnSpcReduction="10000"/>
          </a:bodyPr>
          <a:lstStyle/>
          <a:p>
            <a:r>
              <a:rPr lang="el-GR" altLang="el-GR" dirty="0"/>
              <a:t>Χαρακτηρίζονται από την ευκολία χειρισμού κατά την προσθήκη τους στα </a:t>
            </a:r>
            <a:r>
              <a:rPr lang="el-GR" altLang="el-GR" dirty="0" smtClean="0"/>
              <a:t>τρόφιμα</a:t>
            </a:r>
          </a:p>
          <a:p>
            <a:r>
              <a:rPr lang="el-GR" altLang="el-GR" dirty="0" smtClean="0"/>
              <a:t>μπορούν </a:t>
            </a:r>
            <a:r>
              <a:rPr lang="el-GR" altLang="el-GR" dirty="0"/>
              <a:t>να χρησιμοποιηθούν για την επεξεργασία μεγάλων ποσοτήτων τροφίμων με χρήση απλού εξοπλισμού και πολύ κοντά στον τρόπο παραγωγής των πρώτων υλών</a:t>
            </a:r>
            <a:r>
              <a:rPr lang="el-GR" altLang="el-GR" dirty="0" smtClean="0"/>
              <a:t>.</a:t>
            </a:r>
            <a:r>
              <a:rPr lang="el-GR" altLang="el-GR" dirty="0"/>
              <a:t> </a:t>
            </a:r>
            <a:endParaRPr lang="el-GR" altLang="el-GR" dirty="0" smtClean="0"/>
          </a:p>
          <a:p>
            <a:r>
              <a:rPr lang="el-GR" altLang="el-GR" dirty="0" smtClean="0"/>
              <a:t>Σε </a:t>
            </a:r>
            <a:r>
              <a:rPr lang="el-GR" altLang="el-GR" dirty="0"/>
              <a:t>μικρές συγκεντρώσεις είναι αβλαβή για την υγεία των καταναλωτών,</a:t>
            </a:r>
          </a:p>
          <a:p>
            <a:r>
              <a:rPr lang="el-GR" altLang="el-GR" dirty="0"/>
              <a:t>ορισμένα από αυτά απαντούν κανονικά στα </a:t>
            </a:r>
            <a:r>
              <a:rPr lang="el-GR" altLang="el-GR" dirty="0" smtClean="0"/>
              <a:t>τρόφιμα</a:t>
            </a:r>
            <a:endParaRPr lang="el-GR" altLang="el-GR" dirty="0"/>
          </a:p>
          <a:p>
            <a:endParaRPr lang="el-GR" altLang="el-GR" dirty="0" smtClean="0"/>
          </a:p>
          <a:p>
            <a:endParaRPr lang="el-GR" altLang="el-GR" dirty="0"/>
          </a:p>
          <a:p>
            <a:endParaRPr lang="el-GR" dirty="0"/>
          </a:p>
        </p:txBody>
      </p:sp>
    </p:spTree>
    <p:extLst>
      <p:ext uri="{BB962C8B-B14F-4D97-AF65-F5344CB8AC3E}">
        <p14:creationId xmlns:p14="http://schemas.microsoft.com/office/powerpoint/2010/main" val="121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additive="base">
                                        <p:cTn id="4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additive="base">
                                        <p:cTn id="5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9404723" cy="609600"/>
          </a:xfrm>
        </p:spPr>
        <p:txBody>
          <a:bodyPr>
            <a:normAutofit fontScale="90000"/>
          </a:bodyPr>
          <a:lstStyle/>
          <a:p>
            <a:pPr algn="ctr"/>
            <a:r>
              <a:rPr lang="el-GR" b="1" dirty="0" smtClean="0">
                <a:solidFill>
                  <a:srgbClr val="FFFF00"/>
                </a:solidFill>
              </a:rPr>
              <a:t>ΒΙΒΛΙΟΓΡΑΦΙΑ</a:t>
            </a:r>
            <a:endParaRPr lang="el-GR" b="1" dirty="0">
              <a:solidFill>
                <a:srgbClr val="FFFF00"/>
              </a:solidFill>
            </a:endParaRPr>
          </a:p>
        </p:txBody>
      </p:sp>
      <p:sp>
        <p:nvSpPr>
          <p:cNvPr id="3" name="Θέση περιεχομένου 2"/>
          <p:cNvSpPr>
            <a:spLocks noGrp="1"/>
          </p:cNvSpPr>
          <p:nvPr>
            <p:ph idx="1"/>
          </p:nvPr>
        </p:nvSpPr>
        <p:spPr>
          <a:xfrm rot="21600000">
            <a:off x="1103312" y="1371600"/>
            <a:ext cx="9392970" cy="4876799"/>
          </a:xfrm>
        </p:spPr>
        <p:txBody>
          <a:bodyPr>
            <a:normAutofit fontScale="92500" lnSpcReduction="20000"/>
          </a:bodyPr>
          <a:lstStyle/>
          <a:p>
            <a:endParaRPr lang="en-US" sz="1050" dirty="0" smtClean="0"/>
          </a:p>
          <a:p>
            <a:endParaRPr lang="en-US" sz="1050" dirty="0"/>
          </a:p>
          <a:p>
            <a:r>
              <a:rPr lang="el-GR" dirty="0" smtClean="0"/>
              <a:t>Υπουργείο Υγείας, Γενικό Χημείο του Κράτους, Οδηγός για πρόσθετα τροφίμων,2008, Δρ. Ελένη Ιωάννα Κακούρη, Δρ.Κώστας Μιχαήλ, Ελένη Προκοπίου, Άννα Κρασιά, Άντρη Νεοφύτου.</a:t>
            </a:r>
          </a:p>
          <a:p>
            <a:r>
              <a:rPr lang="el-GR" dirty="0" smtClean="0"/>
              <a:t>Υπουργείο Παιδείας (2015)</a:t>
            </a:r>
            <a:r>
              <a:rPr lang="el-GR" i="1" dirty="0" smtClean="0"/>
              <a:t>,Χημεία Β </a:t>
            </a:r>
            <a:r>
              <a:rPr lang="el-GR" i="1" dirty="0" err="1" smtClean="0"/>
              <a:t>Λυκείου</a:t>
            </a:r>
            <a:r>
              <a:rPr lang="el-GR" dirty="0" err="1"/>
              <a:t>Πανεπιστήμιο</a:t>
            </a:r>
            <a:r>
              <a:rPr lang="el-GR" dirty="0"/>
              <a:t> Ιωαννίνων, Ανοικτά ακαδημαϊκά </a:t>
            </a:r>
            <a:r>
              <a:rPr lang="el-GR" dirty="0" err="1"/>
              <a:t>μαθήματα,Συντήρηση</a:t>
            </a:r>
            <a:r>
              <a:rPr lang="el-GR" dirty="0"/>
              <a:t> τροφίμων, Α. </a:t>
            </a:r>
            <a:r>
              <a:rPr lang="el-GR" dirty="0" err="1"/>
              <a:t>Μπαδέκα</a:t>
            </a:r>
            <a:r>
              <a:rPr lang="el-GR" dirty="0"/>
              <a:t>,  Κ. </a:t>
            </a:r>
            <a:r>
              <a:rPr lang="el-GR" dirty="0" err="1"/>
              <a:t>Ρηγανάκος</a:t>
            </a:r>
            <a:endParaRPr lang="el-GR" dirty="0"/>
          </a:p>
          <a:p>
            <a:r>
              <a:rPr lang="el-GR" dirty="0"/>
              <a:t>Πανεπιστήμιο Ιωαννίνων, Ανοικτά ακαδημαϊκά </a:t>
            </a:r>
            <a:r>
              <a:rPr lang="el-GR" dirty="0" err="1"/>
              <a:t>μαθήματα,Συντήρηση</a:t>
            </a:r>
            <a:r>
              <a:rPr lang="el-GR" dirty="0"/>
              <a:t> τροφίμων, Α. </a:t>
            </a:r>
            <a:r>
              <a:rPr lang="el-GR" dirty="0" err="1"/>
              <a:t>Μπαδέκα</a:t>
            </a:r>
            <a:r>
              <a:rPr lang="el-GR" dirty="0"/>
              <a:t>,  Κ. </a:t>
            </a:r>
            <a:r>
              <a:rPr lang="el-GR" smtClean="0"/>
              <a:t>Ρηγανάκος</a:t>
            </a:r>
            <a:endParaRPr lang="el-GR" dirty="0" smtClean="0"/>
          </a:p>
          <a:p>
            <a:pPr fontAlgn="ctr"/>
            <a:r>
              <a:rPr lang="en-US" dirty="0" smtClean="0"/>
              <a:t> </a:t>
            </a:r>
            <a:r>
              <a:rPr lang="en-US" dirty="0">
                <a:hlinkClick r:id="rId2"/>
              </a:rPr>
              <a:t>http://</a:t>
            </a:r>
            <a:r>
              <a:rPr lang="en-US" dirty="0" smtClean="0">
                <a:hlinkClick r:id="rId2"/>
              </a:rPr>
              <a:t>195.134.76.37/chemicals/chem_aceticacid.htm</a:t>
            </a:r>
            <a:endParaRPr lang="en-US" dirty="0" smtClean="0"/>
          </a:p>
          <a:p>
            <a:pPr fontAlgn="ctr"/>
            <a:r>
              <a:rPr lang="en-US" dirty="0" smtClean="0"/>
              <a:t>195.134.76.37/chemicals/chem_formicacid.htm</a:t>
            </a:r>
            <a:endParaRPr lang="el-GR" dirty="0" smtClean="0"/>
          </a:p>
          <a:p>
            <a:pPr fontAlgn="ctr"/>
            <a:r>
              <a:rPr lang="en-US" dirty="0" smtClean="0"/>
              <a:t>www.food-info.net/gr/e/e260.htm</a:t>
            </a:r>
            <a:endParaRPr lang="en-US" dirty="0"/>
          </a:p>
          <a:p>
            <a:r>
              <a:rPr lang="en-US" dirty="0" smtClean="0">
                <a:hlinkClick r:id="rId3"/>
              </a:rPr>
              <a:t>http://europa.eu/rapid/press-release_MEMO-11-783_en.htm?locale=en</a:t>
            </a:r>
            <a:endParaRPr lang="el-GR" dirty="0" smtClean="0"/>
          </a:p>
          <a:p>
            <a:r>
              <a:rPr lang="en-US" dirty="0" smtClean="0"/>
              <a:t>http</a:t>
            </a:r>
            <a:r>
              <a:rPr lang="en-US" dirty="0"/>
              <a:t>://www.efet.gr/portal/page/portal/efetnew/legislations/sociable_legislations</a:t>
            </a:r>
            <a:endParaRPr lang="el-GR" dirty="0" smtClean="0"/>
          </a:p>
          <a:p>
            <a:endParaRPr lang="el-GR" sz="1050" dirty="0"/>
          </a:p>
        </p:txBody>
      </p:sp>
    </p:spTree>
    <p:extLst>
      <p:ext uri="{BB962C8B-B14F-4D97-AF65-F5344CB8AC3E}">
        <p14:creationId xmlns:p14="http://schemas.microsoft.com/office/powerpoint/2010/main" val="504577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62891" y="885095"/>
            <a:ext cx="7040880" cy="5054356"/>
          </a:xfrm>
        </p:spPr>
        <p:txBody>
          <a:bodyPr>
            <a:normAutofit/>
          </a:bodyPr>
          <a:lstStyle/>
          <a:p>
            <a:r>
              <a:rPr lang="el-GR" b="1" dirty="0" smtClean="0"/>
              <a:t>Συντήρηση </a:t>
            </a:r>
            <a:r>
              <a:rPr lang="el-GR" b="1" dirty="0"/>
              <a:t>σε αλκοόλ</a:t>
            </a:r>
            <a:r>
              <a:rPr lang="en-US" b="1" dirty="0" smtClean="0"/>
              <a:t>:</a:t>
            </a:r>
            <a:r>
              <a:rPr lang="el-GR" dirty="0"/>
              <a:t> Συντήρηση κάποιων φρούτων </a:t>
            </a:r>
            <a:r>
              <a:rPr lang="el-GR" dirty="0" smtClean="0"/>
              <a:t>με κάλυψή τους </a:t>
            </a:r>
            <a:r>
              <a:rPr lang="el-GR" dirty="0"/>
              <a:t>με αλκοόλ που εμποδίζει την ανάπτυξη των </a:t>
            </a:r>
            <a:r>
              <a:rPr lang="el-GR" dirty="0" smtClean="0"/>
              <a:t>μικροοργανισμών.</a:t>
            </a:r>
          </a:p>
          <a:p>
            <a:r>
              <a:rPr lang="el-GR" b="1" dirty="0" smtClean="0"/>
              <a:t>Συντήρηση </a:t>
            </a:r>
            <a:r>
              <a:rPr lang="el-GR" b="1" dirty="0"/>
              <a:t>σε ξίδι και σε όξινα διαλύματα </a:t>
            </a:r>
            <a:r>
              <a:rPr lang="el-GR" dirty="0"/>
              <a:t>(</a:t>
            </a:r>
            <a:r>
              <a:rPr lang="el-GR" dirty="0" err="1"/>
              <a:t>αποξείδωση</a:t>
            </a:r>
            <a:r>
              <a:rPr lang="el-GR" dirty="0"/>
              <a:t> – τουρσιά</a:t>
            </a:r>
            <a:r>
              <a:rPr lang="el-GR" dirty="0" smtClean="0"/>
              <a:t>)</a:t>
            </a:r>
          </a:p>
          <a:p>
            <a:r>
              <a:rPr lang="el-GR" b="1" dirty="0" err="1"/>
              <a:t>Πηκτωματογόνοι</a:t>
            </a:r>
            <a:r>
              <a:rPr lang="el-GR" b="1" dirty="0"/>
              <a:t> παράγοντες-</a:t>
            </a:r>
            <a:r>
              <a:rPr lang="en-US" b="1" dirty="0"/>
              <a:t>Aspic-Confit :</a:t>
            </a:r>
            <a:r>
              <a:rPr lang="el-GR" dirty="0"/>
              <a:t> Συντήρηση των τροφίμων με πηκτίνη. Διατήρηση του κρέατος και των ψαριών με φυσική </a:t>
            </a:r>
            <a:r>
              <a:rPr lang="el-GR" dirty="0" err="1"/>
              <a:t>γέλη</a:t>
            </a:r>
            <a:r>
              <a:rPr lang="el-GR" dirty="0"/>
              <a:t>, τη ζελατίνη</a:t>
            </a:r>
            <a:r>
              <a:rPr lang="en-US" dirty="0"/>
              <a:t>, </a:t>
            </a:r>
            <a:r>
              <a:rPr lang="el-GR" dirty="0"/>
              <a:t>όπως στην </a:t>
            </a:r>
            <a:r>
              <a:rPr lang="el-GR" b="1" dirty="0"/>
              <a:t>τεχνική</a:t>
            </a:r>
            <a:r>
              <a:rPr lang="el-GR" dirty="0"/>
              <a:t> </a:t>
            </a:r>
            <a:r>
              <a:rPr lang="en-US" b="1" dirty="0"/>
              <a:t>Aspic</a:t>
            </a:r>
            <a:r>
              <a:rPr lang="el-GR" b="1" dirty="0"/>
              <a:t> </a:t>
            </a:r>
            <a:r>
              <a:rPr lang="el-GR" dirty="0"/>
              <a:t>και</a:t>
            </a:r>
            <a:r>
              <a:rPr lang="el-GR" b="1" dirty="0"/>
              <a:t> </a:t>
            </a:r>
            <a:r>
              <a:rPr lang="el-GR" b="1" dirty="0" err="1"/>
              <a:t>Confit</a:t>
            </a:r>
            <a:r>
              <a:rPr lang="el-GR" b="1" dirty="0"/>
              <a:t>.</a:t>
            </a:r>
            <a:r>
              <a:rPr lang="el-GR" dirty="0"/>
              <a:t> </a:t>
            </a:r>
          </a:p>
          <a:p>
            <a:r>
              <a:rPr lang="el-GR" b="1" dirty="0"/>
              <a:t>Αλισίβα</a:t>
            </a:r>
            <a:r>
              <a:rPr lang="en-US" b="1" dirty="0"/>
              <a:t>:</a:t>
            </a:r>
            <a:r>
              <a:rPr lang="el-GR" dirty="0"/>
              <a:t>Το υδροξείδιο του νατρίου (αλισίβα) κάνει τα τρόφιμα πολύ αλκαλικά  για την ανάπτυξη των βακτηρίων. Σαπωνοποιεί  τα λίπη στα τρόφιμα και αλλάζει τη γεύση και την υφή τους.</a:t>
            </a:r>
          </a:p>
          <a:p>
            <a:endParaRPr lang="el-GR" dirty="0"/>
          </a:p>
        </p:txBody>
      </p:sp>
      <p:pic>
        <p:nvPicPr>
          <p:cNvPr id="5" name="Picture 2" descr="ÎÏÎ¿ÏÎ­Î»ÎµÏÎ¼Î± ÎµÎ¹ÎºÏÎ½Î±Ï Î³Î¹Î± Î±Î»Î¹ÏÎ±ÏÏÏÏ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7434" y="144407"/>
            <a:ext cx="3932224" cy="21223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ÎÏÎ¿ÏÎ­Î»ÎµÏÎ¼Î± ÎµÎ¹ÎºÏÎ½Î±Ï Î³Î¹Î± ÎÎÎÎÎ¤ÎÎÎ"/>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7434" y="2352908"/>
            <a:ext cx="3932224" cy="21187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ÎÏÎ¿ÏÎ­Î»ÎµÏÎ¼Î± ÎµÎ¹ÎºÏÎ½Î±Ï Î³Î¹Î± ÎÎÎÎ£ÎÎÎ"/>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7435" y="4669069"/>
            <a:ext cx="3932224"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34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34239" y="602166"/>
            <a:ext cx="6538061" cy="5590477"/>
          </a:xfrm>
        </p:spPr>
        <p:txBody>
          <a:bodyPr>
            <a:normAutofit lnSpcReduction="10000"/>
          </a:bodyPr>
          <a:lstStyle/>
          <a:p>
            <a:pPr algn="just"/>
            <a:r>
              <a:rPr lang="el-GR" b="1" dirty="0" smtClean="0"/>
              <a:t>Ζύμωση</a:t>
            </a:r>
            <a:r>
              <a:rPr lang="en-US" b="1" dirty="0" smtClean="0"/>
              <a:t>:</a:t>
            </a:r>
            <a:r>
              <a:rPr lang="el-GR" b="1" dirty="0" smtClean="0"/>
              <a:t> </a:t>
            </a:r>
            <a:r>
              <a:rPr lang="el-GR" dirty="0" smtClean="0"/>
              <a:t>Ανάπτυξη ωφέλιμων μικροοργανισμών </a:t>
            </a:r>
            <a:r>
              <a:rPr lang="el-GR" dirty="0"/>
              <a:t>οι οποίοι </a:t>
            </a:r>
            <a:r>
              <a:rPr lang="el-GR" dirty="0" smtClean="0"/>
              <a:t> </a:t>
            </a:r>
            <a:r>
              <a:rPr lang="el-GR" dirty="0"/>
              <a:t>αυξάνουν την οξύτητά </a:t>
            </a:r>
            <a:r>
              <a:rPr lang="el-GR" dirty="0" smtClean="0"/>
              <a:t>του τροφίμου και μειώνουν την υγρασία του με αποτέλεσμα τη μεγαλύτερη διάρκεια </a:t>
            </a:r>
            <a:r>
              <a:rPr lang="el-GR" dirty="0"/>
              <a:t>διάρκεια </a:t>
            </a:r>
            <a:r>
              <a:rPr lang="el-GR" dirty="0" smtClean="0"/>
              <a:t>ζωής του.  </a:t>
            </a:r>
          </a:p>
          <a:p>
            <a:pPr algn="just"/>
            <a:endParaRPr lang="el-GR" dirty="0" smtClean="0"/>
          </a:p>
          <a:p>
            <a:pPr algn="just"/>
            <a:r>
              <a:rPr lang="el-GR" b="1" dirty="0" smtClean="0"/>
              <a:t>Κάπνισμα</a:t>
            </a:r>
            <a:r>
              <a:rPr lang="en-US" b="1" dirty="0" smtClean="0"/>
              <a:t>:</a:t>
            </a:r>
            <a:r>
              <a:rPr lang="el-GR" b="1" dirty="0" smtClean="0"/>
              <a:t> </a:t>
            </a:r>
            <a:r>
              <a:rPr lang="el-GR" dirty="0" smtClean="0"/>
              <a:t>Έκθεση των τροφίμων </a:t>
            </a:r>
            <a:r>
              <a:rPr lang="el-GR" dirty="0"/>
              <a:t>σε καπνό που προέρχεται από την ατελή καύση ξύλων ή και αρωματικών </a:t>
            </a:r>
            <a:r>
              <a:rPr lang="el-GR" dirty="0" smtClean="0"/>
              <a:t>θάμνων. Συνήθως </a:t>
            </a:r>
            <a:r>
              <a:rPr lang="el-GR" dirty="0"/>
              <a:t>συνοδεύεται με αποξήρανση και πάστωμα με αλάτι. Εφαρμόζεται για τη συντήρηση ψαριών, κρέατος ή προϊόντων κρέατος, στα οποία δίδει ιδιαίτερο άρωμα και γεύση</a:t>
            </a:r>
            <a:r>
              <a:rPr lang="el-GR" dirty="0" smtClean="0"/>
              <a:t>.</a:t>
            </a:r>
          </a:p>
          <a:p>
            <a:pPr algn="just"/>
            <a:endParaRPr lang="el-GR" dirty="0"/>
          </a:p>
          <a:p>
            <a:pPr algn="just"/>
            <a:r>
              <a:rPr lang="el-GR" b="1" dirty="0" smtClean="0"/>
              <a:t>Γάστρα</a:t>
            </a:r>
            <a:r>
              <a:rPr lang="en-US" b="1" dirty="0" smtClean="0"/>
              <a:t>:</a:t>
            </a:r>
            <a:r>
              <a:rPr lang="el-GR" b="1" dirty="0" smtClean="0"/>
              <a:t> </a:t>
            </a:r>
            <a:r>
              <a:rPr lang="el-GR" dirty="0" smtClean="0"/>
              <a:t>Διατήρηση του μαγειρεμένου κρέατος ή του ψαριού </a:t>
            </a:r>
            <a:r>
              <a:rPr lang="el-GR" dirty="0"/>
              <a:t>σε ένα σφιχτά καλυμμένο πήλινο σκεύος ή </a:t>
            </a:r>
            <a:r>
              <a:rPr lang="el-GR" dirty="0" smtClean="0"/>
              <a:t>κατσαρόλα με  συχνή προσθήκη κόκκινου κρασιού </a:t>
            </a:r>
            <a:r>
              <a:rPr lang="el-GR" dirty="0"/>
              <a:t>ή / και </a:t>
            </a:r>
            <a:r>
              <a:rPr lang="el-GR" dirty="0" smtClean="0"/>
              <a:t>του αίματος </a:t>
            </a:r>
            <a:r>
              <a:rPr lang="el-GR" dirty="0"/>
              <a:t>του ίδιου του </a:t>
            </a:r>
            <a:r>
              <a:rPr lang="el-GR" dirty="0" smtClean="0"/>
              <a:t>ζώου.</a:t>
            </a:r>
            <a:endParaRPr lang="el-GR" dirty="0"/>
          </a:p>
        </p:txBody>
      </p:sp>
      <p:pic>
        <p:nvPicPr>
          <p:cNvPr id="3074" name="Picture 2" descr="ÎÏÎ¿ÏÎ­Î»ÎµÏÎ¼Î± ÎµÎ¹ÎºÏÎ½Î±Ï Î³Î¹Î± Î¶ÏÎ¼ÏÏÎ·"/>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8300" y="132080"/>
            <a:ext cx="2610485" cy="19965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ÎÏÎ¿ÏÎ­Î»ÎµÏÎ¼Î± ÎµÎ¹ÎºÏÎ½Î±Ï Î³Î¹Î± ÎºÎ±ÏÎ½Î¹ÏÎ¼Î± ÏÏÎ¿ÏÎ¹Î¼ÏÎ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3305" y="2261235"/>
            <a:ext cx="2107565" cy="18923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Î£ÏÎµÏÎ¹ÎºÎ® ÎµÎ¹ÎºÏÎ½Î±"/>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1" y="4286127"/>
            <a:ext cx="2379504" cy="1974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39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anim calcmode="lin" valueType="num">
                                      <p:cBhvr additive="base">
                                        <p:cTn id="21" dur="500" fill="hold"/>
                                        <p:tgtEl>
                                          <p:spTgt spid="3076"/>
                                        </p:tgtEl>
                                        <p:attrNameLst>
                                          <p:attrName>ppt_x</p:attrName>
                                        </p:attrNameLst>
                                      </p:cBhvr>
                                      <p:tavLst>
                                        <p:tav tm="0">
                                          <p:val>
                                            <p:strVal val="#ppt_x"/>
                                          </p:val>
                                        </p:tav>
                                        <p:tav tm="100000">
                                          <p:val>
                                            <p:strVal val="#ppt_x"/>
                                          </p:val>
                                        </p:tav>
                                      </p:tavLst>
                                    </p:anim>
                                    <p:anim calcmode="lin" valueType="num">
                                      <p:cBhvr additive="base">
                                        <p:cTn id="2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082"/>
                                        </p:tgtEl>
                                        <p:attrNameLst>
                                          <p:attrName>style.visibility</p:attrName>
                                        </p:attrNameLst>
                                      </p:cBhvr>
                                      <p:to>
                                        <p:strVal val="visible"/>
                                      </p:to>
                                    </p:set>
                                    <p:anim calcmode="lin" valueType="num">
                                      <p:cBhvr additive="base">
                                        <p:cTn id="31" dur="500" fill="hold"/>
                                        <p:tgtEl>
                                          <p:spTgt spid="3082"/>
                                        </p:tgtEl>
                                        <p:attrNameLst>
                                          <p:attrName>ppt_x</p:attrName>
                                        </p:attrNameLst>
                                      </p:cBhvr>
                                      <p:tavLst>
                                        <p:tav tm="0">
                                          <p:val>
                                            <p:strVal val="#ppt_x"/>
                                          </p:val>
                                        </p:tav>
                                        <p:tav tm="100000">
                                          <p:val>
                                            <p:strVal val="#ppt_x"/>
                                          </p:val>
                                        </p:tav>
                                      </p:tavLst>
                                    </p:anim>
                                    <p:anim calcmode="lin" valueType="num">
                                      <p:cBhvr additive="base">
                                        <p:cTn id="32"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9404723" cy="762765"/>
          </a:xfrm>
        </p:spPr>
        <p:txBody>
          <a:bodyPr/>
          <a:lstStyle/>
          <a:p>
            <a:pPr algn="ctr"/>
            <a:r>
              <a:rPr lang="el-GR" b="1" dirty="0" smtClean="0">
                <a:solidFill>
                  <a:srgbClr val="FFFF00"/>
                </a:solidFill>
              </a:rPr>
              <a:t>ΠΡΟΣΘΕΤΑ ΤΡΟΦΙΜΩΝ</a:t>
            </a:r>
            <a:endParaRPr lang="el-GR" b="1" dirty="0">
              <a:solidFill>
                <a:srgbClr val="FFFF00"/>
              </a:solidFill>
            </a:endParaRPr>
          </a:p>
        </p:txBody>
      </p:sp>
      <p:sp>
        <p:nvSpPr>
          <p:cNvPr id="3" name="Θέση περιεχομένου 2"/>
          <p:cNvSpPr>
            <a:spLocks noGrp="1"/>
          </p:cNvSpPr>
          <p:nvPr>
            <p:ph idx="1"/>
          </p:nvPr>
        </p:nvSpPr>
        <p:spPr>
          <a:xfrm>
            <a:off x="480170" y="1404510"/>
            <a:ext cx="6539195" cy="4902161"/>
          </a:xfrm>
        </p:spPr>
        <p:txBody>
          <a:bodyPr>
            <a:normAutofit/>
          </a:bodyPr>
          <a:lstStyle/>
          <a:p>
            <a:pPr algn="just"/>
            <a:r>
              <a:rPr lang="el-GR" dirty="0"/>
              <a:t>Σύμφωνα με την κοινοτική νομοθεσία "πρόσθετο τροφίμων" είναι οποιαδήποτε ουσία που είτε έχει θρεπτική αξία είτε όχι, δεν καταναλώνεται συνήθως μόνη της ως τρόφιμο ούτε χρησιμοποιείται συνήθως ως χαρακτηριστικό συστατικό τροφίμων και της οποίας η σκόπιμη προσθήκη στα τρόφιμα, για τεχνολογικούς σκοπούς κατά την κατασκευή, τη μεταποίηση, την παρασκευή, την κατεργασία, τη συσκευασία, τη μεταφορά ή την αποθήκευση, έχει ως αποτέλεσμα ή αναμένεται λογικά να έχει ως αποτέλεσμα το να αποτελέσουν η ίδια ή τα παράγωγά </a:t>
            </a:r>
            <a:r>
              <a:rPr lang="el-GR" dirty="0" smtClean="0"/>
              <a:t>της, </a:t>
            </a:r>
            <a:r>
              <a:rPr lang="el-GR" dirty="0"/>
              <a:t>συστατικό στοιχείο των τροφίμων αυτών, άμεσα ή έμμεσα</a:t>
            </a:r>
            <a:r>
              <a:rPr lang="el-GR" dirty="0" smtClean="0"/>
              <a:t>.(</a:t>
            </a:r>
            <a:r>
              <a:rPr lang="en-US" dirty="0" smtClean="0"/>
              <a:t>EFET.gr)</a:t>
            </a:r>
            <a:endParaRPr lang="el-GR" dirty="0"/>
          </a:p>
        </p:txBody>
      </p:sp>
      <p:pic>
        <p:nvPicPr>
          <p:cNvPr id="6146" name="Picture 2" descr="Î£ÏÎµÏÎ¹ÎºÎ® ÎµÎ¹ÎºÏÎ½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4737" y="1702527"/>
            <a:ext cx="2944465" cy="3501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643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10906552" cy="1400530"/>
          </a:xfrm>
        </p:spPr>
        <p:txBody>
          <a:bodyPr/>
          <a:lstStyle/>
          <a:p>
            <a:r>
              <a:rPr lang="el-GR" b="1" dirty="0" smtClean="0">
                <a:solidFill>
                  <a:srgbClr val="FFFF00"/>
                </a:solidFill>
              </a:rPr>
              <a:t>ΛΕΙΤΟΥΡΓΙΑ ΚΑΙ ΚΑΤΗΓΟΡΙΕΣ ΠΡΟΣΘΕΤΩΝ</a:t>
            </a:r>
            <a:endParaRPr lang="el-GR" b="1" dirty="0">
              <a:solidFill>
                <a:srgbClr val="FFFF00"/>
              </a:solidFill>
            </a:endParaRPr>
          </a:p>
        </p:txBody>
      </p:sp>
      <p:sp>
        <p:nvSpPr>
          <p:cNvPr id="3" name="Θέση περιεχομένου 2"/>
          <p:cNvSpPr>
            <a:spLocks noGrp="1"/>
          </p:cNvSpPr>
          <p:nvPr>
            <p:ph idx="1"/>
          </p:nvPr>
        </p:nvSpPr>
        <p:spPr>
          <a:xfrm>
            <a:off x="779929" y="1166345"/>
            <a:ext cx="10684066" cy="5194114"/>
          </a:xfrm>
        </p:spPr>
        <p:txBody>
          <a:bodyPr>
            <a:normAutofit fontScale="92500" lnSpcReduction="10000"/>
          </a:bodyPr>
          <a:lstStyle/>
          <a:p>
            <a:pPr marL="0" indent="0">
              <a:buNone/>
            </a:pPr>
            <a:endParaRPr lang="el-GR" dirty="0"/>
          </a:p>
          <a:p>
            <a:pPr marL="0" indent="0">
              <a:buNone/>
            </a:pPr>
            <a:r>
              <a:rPr lang="el-GR" dirty="0" smtClean="0"/>
              <a:t>Η </a:t>
            </a:r>
            <a:r>
              <a:rPr lang="el-GR" dirty="0"/>
              <a:t>προσθήκη τ</a:t>
            </a:r>
            <a:r>
              <a:rPr lang="el-GR" dirty="0" smtClean="0"/>
              <a:t>ων ουσιών αυτών σε τρόφιμα μπορεί </a:t>
            </a:r>
            <a:r>
              <a:rPr lang="el-GR" dirty="0"/>
              <a:t>να έχει κύριο σκοπό</a:t>
            </a:r>
            <a:r>
              <a:rPr lang="el-GR" dirty="0" smtClean="0"/>
              <a:t>:</a:t>
            </a:r>
            <a:endParaRPr lang="el-GR" dirty="0"/>
          </a:p>
          <a:p>
            <a:r>
              <a:rPr lang="el-GR" dirty="0"/>
              <a:t>τη βελτίωση των οργανοληπτικών χαρακτηριστικών,</a:t>
            </a:r>
          </a:p>
          <a:p>
            <a:r>
              <a:rPr lang="el-GR" dirty="0"/>
              <a:t>τη σταθερότητα,</a:t>
            </a:r>
          </a:p>
          <a:p>
            <a:r>
              <a:rPr lang="el-GR" dirty="0"/>
              <a:t>τη συντήρηση των τροφίμων</a:t>
            </a:r>
            <a:r>
              <a:rPr lang="el-GR" dirty="0" smtClean="0"/>
              <a:t>.</a:t>
            </a:r>
            <a:r>
              <a:rPr lang="el-GR" dirty="0"/>
              <a:t> </a:t>
            </a:r>
            <a:endParaRPr lang="el-GR" dirty="0" smtClean="0"/>
          </a:p>
          <a:p>
            <a:endParaRPr lang="el-GR" dirty="0"/>
          </a:p>
          <a:p>
            <a:endParaRPr lang="el-GR" dirty="0" smtClean="0"/>
          </a:p>
          <a:p>
            <a:pPr marL="0" indent="0">
              <a:buNone/>
            </a:pPr>
            <a:endParaRPr lang="el-GR" dirty="0"/>
          </a:p>
          <a:p>
            <a:pPr marL="0" indent="0">
              <a:buNone/>
            </a:pPr>
            <a:r>
              <a:rPr lang="el-GR" dirty="0" smtClean="0"/>
              <a:t>Τα </a:t>
            </a:r>
            <a:r>
              <a:rPr lang="el-GR" dirty="0"/>
              <a:t>πρόσθετα αξιολογούνται για την ασφάλειά τους πριν </a:t>
            </a:r>
            <a:r>
              <a:rPr lang="el-GR" dirty="0" smtClean="0"/>
              <a:t> </a:t>
            </a:r>
            <a:r>
              <a:rPr lang="el-GR" dirty="0"/>
              <a:t>εγκριθούν</a:t>
            </a:r>
            <a:r>
              <a:rPr lang="el-GR" dirty="0" smtClean="0"/>
              <a:t>.</a:t>
            </a:r>
            <a:r>
              <a:rPr lang="el-GR" dirty="0"/>
              <a:t> Με την έγκριση των πρόσθετων, προσδιορίζεται</a:t>
            </a:r>
            <a:r>
              <a:rPr lang="el-GR" dirty="0" smtClean="0"/>
              <a:t>:</a:t>
            </a:r>
            <a:endParaRPr lang="el-GR" dirty="0"/>
          </a:p>
          <a:p>
            <a:r>
              <a:rPr lang="el-GR" dirty="0"/>
              <a:t>σε ποια τρόφιμα επιτρέπεται η χρήση τους,</a:t>
            </a:r>
          </a:p>
          <a:p>
            <a:r>
              <a:rPr lang="el-GR" dirty="0"/>
              <a:t>οι όροι σύμφωνα με τους οποίους γίνεται η προσθήκη αυτή,</a:t>
            </a:r>
          </a:p>
          <a:p>
            <a:r>
              <a:rPr lang="el-GR" dirty="0"/>
              <a:t>η ελάχιστη δόση που είναι απαραίτητη για την επίτευξη του επιθυμητού αποτελέσματος.</a:t>
            </a:r>
          </a:p>
          <a:p>
            <a:pPr marL="0" indent="0">
              <a:buNone/>
            </a:pPr>
            <a:endParaRPr lang="el-GR" dirty="0" smtClean="0"/>
          </a:p>
          <a:p>
            <a:pPr marL="0" indent="0">
              <a:buNone/>
            </a:pPr>
            <a:endParaRPr lang="el-GR" dirty="0" smtClean="0"/>
          </a:p>
          <a:p>
            <a:endParaRPr lang="el-GR" dirty="0"/>
          </a:p>
          <a:p>
            <a:endParaRPr lang="el-GR" dirty="0"/>
          </a:p>
        </p:txBody>
      </p:sp>
      <p:pic>
        <p:nvPicPr>
          <p:cNvPr id="7170" name="Picture 2" descr="ÎÏÎ¿ÏÎ­Î»ÎµÏÎ¼Î± ÎµÎ¹ÎºÏÎ½Î±Ï Î³Î¹Î± Î Î¡ÎÎ£ÎÎÎ¤Î Î¤Î¡ÎÎ¦ÎÎÎ©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8994" y="1984746"/>
            <a:ext cx="4065001" cy="2164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36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399246" y="334844"/>
            <a:ext cx="4443208" cy="4095481"/>
          </a:xfrm>
        </p:spPr>
        <p:txBody>
          <a:bodyPr>
            <a:noAutofit/>
          </a:bodyPr>
          <a:lstStyle/>
          <a:p>
            <a:pPr algn="just"/>
            <a:r>
              <a:rPr lang="el-GR" sz="1600" b="1" dirty="0" smtClean="0"/>
              <a:t>Α</a:t>
            </a:r>
            <a:r>
              <a:rPr lang="en-US" sz="1600" b="1" dirty="0"/>
              <a:t>D</a:t>
            </a:r>
            <a:r>
              <a:rPr lang="en-US" sz="1600" b="1" dirty="0" smtClean="0"/>
              <a:t>I:</a:t>
            </a:r>
            <a:r>
              <a:rPr lang="el-GR" sz="1600" dirty="0" smtClean="0"/>
              <a:t> </a:t>
            </a:r>
            <a:r>
              <a:rPr lang="el-GR" sz="1600" dirty="0"/>
              <a:t>ποσότητα ενός προσθέτου που μπορεί να προσλαμβάνεται σε ημερήσια βάση από τον άνθρωπο χωρίς να του δημιουργήσει κάποιο κίνδυνο </a:t>
            </a:r>
            <a:r>
              <a:rPr lang="el-GR" sz="1600" dirty="0" smtClean="0"/>
              <a:t>στην</a:t>
            </a:r>
            <a:r>
              <a:rPr lang="en-US" sz="1600" dirty="0" smtClean="0"/>
              <a:t> </a:t>
            </a:r>
            <a:r>
              <a:rPr lang="el-GR" sz="1600" dirty="0" smtClean="0"/>
              <a:t>προβλεπόμενη </a:t>
            </a:r>
            <a:r>
              <a:rPr lang="el-GR" sz="1600" dirty="0"/>
              <a:t>διάρκεια της ζωής του. Καθορίζεται λαμβάνοντας υπόψη τη μέγιστη δυνατή ποσότητα αυτού του συστατικού η οποία δεν προκαλεί κανένα αρνητικό αποτέλεσμα σε πειραματόζωα και η οποία στη συνέχεια υποπολλαπλασιάζεται με το συντελεστή ασφάλειας 100. Εκφράζεται με βάση τη μάζα σώματος (συνήθως σε </a:t>
            </a:r>
            <a:r>
              <a:rPr lang="el-GR" sz="1600" dirty="0" smtClean="0"/>
              <a:t>mg/k</a:t>
            </a:r>
            <a:r>
              <a:rPr lang="en-US" sz="1600" dirty="0" smtClean="0"/>
              <a:t>g</a:t>
            </a:r>
            <a:r>
              <a:rPr lang="el-GR" sz="1600" dirty="0" smtClean="0"/>
              <a:t> </a:t>
            </a:r>
            <a:r>
              <a:rPr lang="el-GR" sz="1600" dirty="0"/>
              <a:t>βάρους σώματος).</a:t>
            </a:r>
          </a:p>
        </p:txBody>
      </p:sp>
      <p:sp>
        <p:nvSpPr>
          <p:cNvPr id="5" name="Θέση περιεχομένου 4"/>
          <p:cNvSpPr>
            <a:spLocks noGrp="1"/>
          </p:cNvSpPr>
          <p:nvPr>
            <p:ph sz="half" idx="2"/>
          </p:nvPr>
        </p:nvSpPr>
        <p:spPr>
          <a:xfrm>
            <a:off x="5215947" y="346425"/>
            <a:ext cx="5048519" cy="4403089"/>
          </a:xfrm>
        </p:spPr>
        <p:txBody>
          <a:bodyPr>
            <a:normAutofit/>
          </a:bodyPr>
          <a:lstStyle/>
          <a:p>
            <a:pPr algn="just"/>
            <a:r>
              <a:rPr lang="el-GR" sz="1600" b="1" dirty="0"/>
              <a:t>Αρχή Quantum satis «Όσον αρκεί» </a:t>
            </a:r>
            <a:r>
              <a:rPr lang="el-GR" sz="1600" dirty="0"/>
              <a:t>(Κανονισμός (Ε.Ε.) 1333/2008 άρθρο 11, παρ.2) </a:t>
            </a:r>
            <a:r>
              <a:rPr lang="el-GR" sz="1600" dirty="0" smtClean="0"/>
              <a:t>Υπάρχουν  </a:t>
            </a:r>
            <a:r>
              <a:rPr lang="el-GR" sz="1600" dirty="0"/>
              <a:t>περιπτώσεις που δεν απαιτείται καθορισμός συγκεκριμένου μέγιστου επιτρεπόμενου ορίου αλλά η χρήση των προσθέτων αυτών ουσιών γίνεται σε επίπεδο «</a:t>
            </a:r>
            <a:r>
              <a:rPr lang="el-GR" sz="1600" dirty="0" err="1"/>
              <a:t>quantum</a:t>
            </a:r>
            <a:r>
              <a:rPr lang="el-GR" sz="1600" dirty="0"/>
              <a:t> </a:t>
            </a:r>
            <a:r>
              <a:rPr lang="el-GR" sz="1600" dirty="0" err="1" smtClean="0"/>
              <a:t>satis</a:t>
            </a:r>
            <a:r>
              <a:rPr lang="el-GR" sz="1600" dirty="0" smtClean="0"/>
              <a:t>», δηλαδή, </a:t>
            </a:r>
            <a:r>
              <a:rPr lang="el-GR" sz="1600" dirty="0"/>
              <a:t>τα πρόσθετα πρέπει να χρησιμοποιούνται σύμφωνα µε την ορθή παρασκευαστική πρακτική (Ο.Π.Π.), σε επίπεδο που δεν υπερβαίνει το αναγκαίο για την επίτευξη του επιδιωκόμενου σκοπού και υπό την προϋπόθεση ότι δεν παραπλανούν τον </a:t>
            </a:r>
            <a:r>
              <a:rPr lang="el-GR" sz="1600" dirty="0" smtClean="0"/>
              <a:t>καταναλωτή.</a:t>
            </a:r>
            <a:endParaRPr lang="el-GR" sz="1600" dirty="0"/>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180" y="3957434"/>
            <a:ext cx="7610475" cy="2771775"/>
          </a:xfrm>
          <a:prstGeom prst="rect">
            <a:avLst/>
          </a:prstGeom>
        </p:spPr>
      </p:pic>
    </p:spTree>
    <p:extLst>
      <p:ext uri="{BB962C8B-B14F-4D97-AF65-F5344CB8AC3E}">
        <p14:creationId xmlns:p14="http://schemas.microsoft.com/office/powerpoint/2010/main" val="1247575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Διάγραμμα 1"/>
          <p:cNvGraphicFramePr/>
          <p:nvPr>
            <p:extLst>
              <p:ext uri="{D42A27DB-BD31-4B8C-83A1-F6EECF244321}">
                <p14:modId xmlns:p14="http://schemas.microsoft.com/office/powerpoint/2010/main" val="707167069"/>
              </p:ext>
            </p:extLst>
          </p:nvPr>
        </p:nvGraphicFramePr>
        <p:xfrm>
          <a:off x="-83081" y="8921"/>
          <a:ext cx="11998712" cy="6679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4156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28500" y="466165"/>
            <a:ext cx="9404723" cy="606648"/>
          </a:xfrm>
        </p:spPr>
        <p:txBody>
          <a:bodyPr>
            <a:normAutofit fontScale="90000"/>
          </a:bodyPr>
          <a:lstStyle/>
          <a:p>
            <a:pPr algn="ctr"/>
            <a:r>
              <a:rPr lang="el-GR" b="1" dirty="0" smtClean="0">
                <a:solidFill>
                  <a:srgbClr val="FFFF00"/>
                </a:solidFill>
              </a:rPr>
              <a:t>ΚΩΔΙΚΟΠΟΙΗΣΗ ΤΩΝ ΠΡΟΣΘΕΤΩΝ</a:t>
            </a:r>
            <a:endParaRPr lang="el-GR" b="1" dirty="0">
              <a:solidFill>
                <a:srgbClr val="FFFF00"/>
              </a:solidFill>
            </a:endParaRPr>
          </a:p>
        </p:txBody>
      </p:sp>
      <p:sp>
        <p:nvSpPr>
          <p:cNvPr id="3" name="Θέση περιεχομένου 2"/>
          <p:cNvSpPr>
            <a:spLocks noGrp="1"/>
          </p:cNvSpPr>
          <p:nvPr>
            <p:ph idx="1"/>
          </p:nvPr>
        </p:nvSpPr>
        <p:spPr>
          <a:xfrm>
            <a:off x="229582" y="1333665"/>
            <a:ext cx="6177776" cy="5076427"/>
          </a:xfrm>
        </p:spPr>
        <p:txBody>
          <a:bodyPr>
            <a:normAutofit lnSpcReduction="10000"/>
          </a:bodyPr>
          <a:lstStyle/>
          <a:p>
            <a:pPr algn="just"/>
            <a:r>
              <a:rPr lang="el-GR" dirty="0" smtClean="0">
                <a:latin typeface="Arial" panose="020B0604020202020204" pitchFamily="34" charset="0"/>
              </a:rPr>
              <a:t>Η Ευρωπαϊκή  Ένωση έχει δώσει στα επιτρεπόμενα από τη Νομοθεσία της πρόσθετα, κωδικούς αριθμούς με το γράμμα Ε μπροστά οι οποίοι </a:t>
            </a:r>
            <a:r>
              <a:rPr lang="el-GR" dirty="0">
                <a:latin typeface="Arial" panose="020B0604020202020204" pitchFamily="34" charset="0"/>
              </a:rPr>
              <a:t>π</a:t>
            </a:r>
            <a:r>
              <a:rPr lang="el-GR" dirty="0" smtClean="0">
                <a:latin typeface="Arial" panose="020B0604020202020204" pitchFamily="34" charset="0"/>
              </a:rPr>
              <a:t>ρέπει να αναγράφονται στην ετικέτα του τροφίμου ή πρέπει να αναγράφεται το  όνομα του προσθέτου.</a:t>
            </a:r>
            <a:endParaRPr lang="el-GR" dirty="0">
              <a:latin typeface="Arial" panose="020B0604020202020204" pitchFamily="34" charset="0"/>
            </a:endParaRPr>
          </a:p>
          <a:p>
            <a:pPr algn="just"/>
            <a:r>
              <a:rPr lang="el-GR" dirty="0" smtClean="0">
                <a:latin typeface="Arial" panose="020B0604020202020204" pitchFamily="34" charset="0"/>
              </a:rPr>
              <a:t>Το </a:t>
            </a:r>
            <a:r>
              <a:rPr lang="el-GR" dirty="0">
                <a:latin typeface="Arial" panose="020B0604020202020204" pitchFamily="34" charset="0"/>
              </a:rPr>
              <a:t>διεθνές σχέδιο αρίθμησης ονομάζεται </a:t>
            </a:r>
            <a:r>
              <a:rPr lang="el-GR" i="1" dirty="0">
                <a:latin typeface="Arial" panose="020B0604020202020204" pitchFamily="34" charset="0"/>
              </a:rPr>
              <a:t>Codex </a:t>
            </a:r>
            <a:r>
              <a:rPr lang="el-GR" i="1" dirty="0" smtClean="0">
                <a:latin typeface="Arial" panose="020B0604020202020204" pitchFamily="34" charset="0"/>
              </a:rPr>
              <a:t>Alimentari</a:t>
            </a:r>
            <a:r>
              <a:rPr lang="en-US" i="1" dirty="0" smtClean="0">
                <a:latin typeface="Arial" panose="020B0604020202020204" pitchFamily="34" charset="0"/>
              </a:rPr>
              <a:t>us</a:t>
            </a:r>
            <a:r>
              <a:rPr lang="el-GR" dirty="0" smtClean="0">
                <a:latin typeface="Arial" panose="020B0604020202020204" pitchFamily="34" charset="0"/>
              </a:rPr>
              <a:t> (Κώδικας Τροφίμων) </a:t>
            </a:r>
            <a:r>
              <a:rPr lang="el-GR" dirty="0">
                <a:latin typeface="Arial" panose="020B0604020202020204" pitchFamily="34" charset="0"/>
              </a:rPr>
              <a:t>και συντηρείται από την ομώνυμη επιτροπή. Μόνο ένα υποσύνολο του </a:t>
            </a:r>
            <a:r>
              <a:rPr lang="el-GR" i="1" dirty="0">
                <a:latin typeface="Arial" panose="020B0604020202020204" pitchFamily="34" charset="0"/>
              </a:rPr>
              <a:t>Codex Alimentarius</a:t>
            </a:r>
            <a:r>
              <a:rPr lang="el-GR" dirty="0">
                <a:latin typeface="Arial" panose="020B0604020202020204" pitchFamily="34" charset="0"/>
              </a:rPr>
              <a:t> εγκρίνεται για χρήση στην Ευρωπαϊκή Ένωση, και αυτό δημιούργησε το πρόθεμα "Ε". </a:t>
            </a:r>
            <a:endParaRPr lang="el-GR" dirty="0" smtClean="0">
              <a:latin typeface="Arial" panose="020B0604020202020204" pitchFamily="34" charset="0"/>
            </a:endParaRPr>
          </a:p>
          <a:p>
            <a:pPr algn="just"/>
            <a:r>
              <a:rPr lang="el-GR" dirty="0" smtClean="0">
                <a:latin typeface="Arial" panose="020B0604020202020204" pitchFamily="34" charset="0"/>
              </a:rPr>
              <a:t>Στην </a:t>
            </a:r>
            <a:r>
              <a:rPr lang="el-GR" dirty="0">
                <a:latin typeface="Arial" panose="020B0604020202020204" pitchFamily="34" charset="0"/>
              </a:rPr>
              <a:t>Ελλάδα οι προδιαγραφές για τη χρήση των προσθέτων καθορίζονται από τον Κώδικα Τροφίμων και Ποτών που εκδίδει το Γενικό </a:t>
            </a:r>
            <a:r>
              <a:rPr lang="el-GR" dirty="0" smtClean="0">
                <a:latin typeface="Arial" panose="020B0604020202020204" pitchFamily="34" charset="0"/>
              </a:rPr>
              <a:t>Χημείο του </a:t>
            </a:r>
            <a:r>
              <a:rPr lang="el-GR" dirty="0">
                <a:latin typeface="Arial" panose="020B0604020202020204" pitchFamily="34" charset="0"/>
              </a:rPr>
              <a:t>Κράτους και είναι εναρμονισμένες με την Ευρωπαϊκή νομοθεσία.</a:t>
            </a:r>
            <a:endParaRPr lang="el-GR"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293" y="1848916"/>
            <a:ext cx="5208220" cy="3581923"/>
          </a:xfrm>
          <a:prstGeom prst="rect">
            <a:avLst/>
          </a:prstGeom>
        </p:spPr>
      </p:pic>
    </p:spTree>
    <p:extLst>
      <p:ext uri="{BB962C8B-B14F-4D97-AF65-F5344CB8AC3E}">
        <p14:creationId xmlns:p14="http://schemas.microsoft.com/office/powerpoint/2010/main" val="25279549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1427</TotalTime>
  <Words>1876</Words>
  <Application>Microsoft Office PowerPoint</Application>
  <PresentationFormat>Ευρεία οθόνη</PresentationFormat>
  <Paragraphs>232</Paragraphs>
  <Slides>24</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24</vt:i4>
      </vt:variant>
    </vt:vector>
  </HeadingPairs>
  <TitlesOfParts>
    <vt:vector size="30" baseType="lpstr">
      <vt:lpstr>Arial</vt:lpstr>
      <vt:lpstr>Calibri</vt:lpstr>
      <vt:lpstr>Century Gothic</vt:lpstr>
      <vt:lpstr>Times New Roman</vt:lpstr>
      <vt:lpstr>Wingdings 3</vt:lpstr>
      <vt:lpstr>Ιόν</vt:lpstr>
      <vt:lpstr>ΤΑ ΚΑΡΒΟΞΥΛΙΚΑ ΟΞΕΑ  … ΣΤΟ ΠΙΑΤΟ ΜΑΣ </vt:lpstr>
      <vt:lpstr>ΣΥΝΤΗΡΗΣΗ ΤΡΟΦΙΜΩΝ ΣΤΗΝ ΑΡΧΑΙΟΤΗΤΑ</vt:lpstr>
      <vt:lpstr>Παρουσίαση του PowerPoint</vt:lpstr>
      <vt:lpstr>Παρουσίαση του PowerPoint</vt:lpstr>
      <vt:lpstr>ΠΡΟΣΘΕΤΑ ΤΡΟΦΙΜΩΝ</vt:lpstr>
      <vt:lpstr>ΛΕΙΤΟΥΡΓΙΑ ΚΑΙ ΚΑΤΗΓΟΡΙΕΣ ΠΡΟΣΘΕΤΩΝ</vt:lpstr>
      <vt:lpstr>Παρουσίαση του PowerPoint</vt:lpstr>
      <vt:lpstr>Παρουσίαση του PowerPoint</vt:lpstr>
      <vt:lpstr>ΚΩΔΙΚΟΠΟΙΗΣΗ ΤΩΝ ΠΡΟΣΘΕΤΩΝ</vt:lpstr>
      <vt:lpstr>ΚΑΤΑΛΟΓΟΣ ΤΡΟΦΙΜΩΝ ΠΡΟΣΘΕΤΩΝ Ε</vt:lpstr>
      <vt:lpstr>Παρουσίαση του PowerPoint</vt:lpstr>
      <vt:lpstr>‘Στις πλούσιες χώρες οι άνθρωποι αγωνίζονται να βρουν τι δεν πρέπει να φάνε. Ενώ στις φτωχές χώρες οι άνθρωποι σκοτώνονται να βρουν τι θα φάνε’.</vt:lpstr>
      <vt:lpstr>Παρουσίαση του PowerPoint</vt:lpstr>
      <vt:lpstr>ΣΟΡΒΙΚΟ ΟΞΥ ΚΑΙ ΤΑ ΑΛΑΤΑ ΤΟΥ</vt:lpstr>
      <vt:lpstr>Παρουσίαση του PowerPoint</vt:lpstr>
      <vt:lpstr>ΒΕΝΖΟΪΚΟ ΟΞΥ- ΕΣΤΕΡΕΣ- ΑΛΑΤΑ ΤΟΥ</vt:lpstr>
      <vt:lpstr>όμως    το ΒΕΝΖΟΪΚΟ ΝΑΤΡΙΟ, ένα από τα πιο φτηνά και αποτελεσματικά συντηρητικά:</vt:lpstr>
      <vt:lpstr>PARABENS:214-215-216-217-218-219 εστέρες του 4-υδροξυβενζοϊκού οξέος   ● Εμφανίζουν αντιβακτηριακή και αντιμυκητισιακή δράση με μεγάλη αποτελεσματικότητα και  χαμηλό κόστος .    ●   Χρησιμοποιούνται σαν συντηρητικά σε σαμπουάν, κρέμες        ξυρίσματος, μαλακτικές κρέμες, make up, φαρμακευτικά σκευάσματα        αλλά και σαν πρόσθετα τροφίμων.    ●   methylparaben και  ethylparaben θεωρούνται ασφαλή στις μέγιστες επιτρεπόμενες συγκεντρώσεις (μέχρι 0,4% για έναν εστέρα ή 0,8% όταν χρησιμοποιείται σε συνδυασμό).    ●  η χρήση butylparaben και propylparaben  σε τελικά καλλυντικά προϊόντα είναι ασφαλής για τον καταναλωτή, εφόσον το άθροισμα των επιμέρους συγκεντρώσεών τους δεν υπερβαίνει το 0,19%.  Ο κανονισμός (ΕΕ) αριθ. 358/2014 της Επιτροπής απαγόρευσε την isopropylparaben, isobutylparaben, phenylparaben, benzylparaben και pentylparaben.    Κατηγορούνται για οιστρογονική δραστηριότητα.             </vt:lpstr>
      <vt:lpstr>ΜYΡΜΗΚΙΚΟ ΟΞΥ ΚΑΙ ΤΑ ΑΛΑΤΑ ΤΟΥ</vt:lpstr>
      <vt:lpstr>ΟΞΙΚΟ ΟΞΥ ΚΑΙ ΤΑ ΑΛΑΤΑ ΤΟΥ</vt:lpstr>
      <vt:lpstr>ΓΑΛΑΚΤΙΚΟ ΟΞΥ ΚΑΙ ΤΑ ΑΛΑΤΑ ΤΟΥ</vt:lpstr>
      <vt:lpstr>ΠΡΟΠΙΟΝΙΚΟ ΟΞΥ ΚΑΙ ΤΑ ΑΛΑΤΑ ΤΟΥ</vt:lpstr>
      <vt:lpstr>ΠΛΕΟΝΕΚΤΗΜΑΤΑ - ΜΕΙΟΝΕΚΤΗΜΑΤΑ</vt:lpstr>
      <vt:lpstr>ΒΙΒΛΙΟΓΡΑΦΙΑ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ΚΑΡΒΟΞΥΛΙΚΑ ΟΞΕΑ  ΣΤΟ ΠΙΑΤΟ ΜΑΣ</dc:title>
  <dc:creator>User</dc:creator>
  <cp:lastModifiedBy>User</cp:lastModifiedBy>
  <cp:revision>155</cp:revision>
  <dcterms:created xsi:type="dcterms:W3CDTF">2018-04-14T17:00:40Z</dcterms:created>
  <dcterms:modified xsi:type="dcterms:W3CDTF">2018-04-25T19:13:57Z</dcterms:modified>
</cp:coreProperties>
</file>